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sldIdLst>
    <p:sldId id="648" r:id="rId3"/>
    <p:sldId id="659" r:id="rId4"/>
    <p:sldId id="669" r:id="rId5"/>
    <p:sldId id="660" r:id="rId6"/>
    <p:sldId id="661" r:id="rId7"/>
    <p:sldId id="653" r:id="rId8"/>
    <p:sldId id="654" r:id="rId9"/>
    <p:sldId id="652" r:id="rId10"/>
    <p:sldId id="662" r:id="rId11"/>
    <p:sldId id="663" r:id="rId12"/>
    <p:sldId id="671" r:id="rId13"/>
    <p:sldId id="672" r:id="rId14"/>
    <p:sldId id="673" r:id="rId15"/>
    <p:sldId id="674" r:id="rId16"/>
    <p:sldId id="675" r:id="rId17"/>
    <p:sldId id="676" r:id="rId18"/>
    <p:sldId id="677" r:id="rId19"/>
    <p:sldId id="678" r:id="rId20"/>
    <p:sldId id="679" r:id="rId21"/>
    <p:sldId id="680" r:id="rId22"/>
    <p:sldId id="681" r:id="rId23"/>
    <p:sldId id="682" r:id="rId24"/>
    <p:sldId id="683" r:id="rId25"/>
    <p:sldId id="684" r:id="rId26"/>
    <p:sldId id="685" r:id="rId27"/>
    <p:sldId id="686" r:id="rId28"/>
    <p:sldId id="687" r:id="rId29"/>
    <p:sldId id="689" r:id="rId30"/>
    <p:sldId id="690" r:id="rId31"/>
    <p:sldId id="692" r:id="rId32"/>
    <p:sldId id="693" r:id="rId33"/>
    <p:sldId id="694" r:id="rId34"/>
    <p:sldId id="695" r:id="rId35"/>
    <p:sldId id="696" r:id="rId36"/>
    <p:sldId id="697" r:id="rId37"/>
    <p:sldId id="698" r:id="rId38"/>
    <p:sldId id="658"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17C15F-6FCE-4574-8A36-30B70AA1E751}">
          <p14:sldIdLst>
            <p14:sldId id="648"/>
            <p14:sldId id="659"/>
            <p14:sldId id="669"/>
            <p14:sldId id="660"/>
            <p14:sldId id="661"/>
            <p14:sldId id="653"/>
            <p14:sldId id="654"/>
            <p14:sldId id="652"/>
            <p14:sldId id="662"/>
            <p14:sldId id="663"/>
            <p14:sldId id="671"/>
            <p14:sldId id="672"/>
            <p14:sldId id="673"/>
            <p14:sldId id="674"/>
            <p14:sldId id="675"/>
            <p14:sldId id="676"/>
            <p14:sldId id="677"/>
            <p14:sldId id="678"/>
            <p14:sldId id="679"/>
            <p14:sldId id="680"/>
            <p14:sldId id="681"/>
            <p14:sldId id="682"/>
            <p14:sldId id="683"/>
            <p14:sldId id="684"/>
            <p14:sldId id="685"/>
            <p14:sldId id="686"/>
            <p14:sldId id="687"/>
            <p14:sldId id="689"/>
            <p14:sldId id="690"/>
            <p14:sldId id="692"/>
            <p14:sldId id="693"/>
            <p14:sldId id="694"/>
            <p14:sldId id="695"/>
            <p14:sldId id="696"/>
            <p14:sldId id="697"/>
            <p14:sldId id="698"/>
            <p14:sldId id="6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0" autoAdjust="0"/>
    <p:restoredTop sz="94660"/>
  </p:normalViewPr>
  <p:slideViewPr>
    <p:cSldViewPr snapToGrid="0">
      <p:cViewPr varScale="1">
        <p:scale>
          <a:sx n="123" d="100"/>
          <a:sy n="123" d="100"/>
        </p:scale>
        <p:origin x="10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dirty="0">
                <a:solidFill>
                  <a:schemeClr val="bg1"/>
                </a:solidFill>
              </a:rPr>
              <a:t>G.O.</a:t>
            </a:r>
            <a:r>
              <a:rPr lang="en-US" baseline="0" dirty="0">
                <a:solidFill>
                  <a:schemeClr val="bg1"/>
                </a:solidFill>
              </a:rPr>
              <a:t> Bond Funding for the Passed 10 Years</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Sheet1!$B$3</c:f>
              <c:strCache>
                <c:ptCount val="1"/>
                <c:pt idx="0">
                  <c:v>Amount</c:v>
                </c:pt>
              </c:strCache>
            </c:strRef>
          </c:tx>
          <c:spPr>
            <a:solidFill>
              <a:schemeClr val="accent1"/>
            </a:solidFill>
            <a:ln>
              <a:noFill/>
            </a:ln>
            <a:effectLst/>
          </c:spPr>
          <c:invertIfNegative val="0"/>
          <c:cat>
            <c:strRef>
              <c:f>Sheet1!$A$4:$A$8</c:f>
              <c:strCache>
                <c:ptCount val="5"/>
                <c:pt idx="0">
                  <c:v>2015</c:v>
                </c:pt>
                <c:pt idx="1">
                  <c:v>2017</c:v>
                </c:pt>
                <c:pt idx="2">
                  <c:v>2019</c:v>
                </c:pt>
                <c:pt idx="3">
                  <c:v>2021</c:v>
                </c:pt>
                <c:pt idx="4">
                  <c:v>Proposed 2023</c:v>
                </c:pt>
              </c:strCache>
            </c:strRef>
          </c:cat>
          <c:val>
            <c:numRef>
              <c:f>Sheet1!$B$4:$B$8</c:f>
              <c:numCache>
                <c:formatCode>_("$"* #,##0_);_("$"* \(#,##0\);_("$"* "-"??_);_(@_)</c:formatCode>
                <c:ptCount val="5"/>
                <c:pt idx="0" formatCode="&quot;$&quot;#,##0_);[Red]\(&quot;$&quot;#,##0\)">
                  <c:v>119000000</c:v>
                </c:pt>
                <c:pt idx="1">
                  <c:v>125000000</c:v>
                </c:pt>
                <c:pt idx="2">
                  <c:v>128500000</c:v>
                </c:pt>
                <c:pt idx="3" formatCode="&quot;$&quot;#,##0_);[Red]\(&quot;$&quot;#,##0\)">
                  <c:v>140000000</c:v>
                </c:pt>
                <c:pt idx="4" formatCode="&quot;$&quot;#,##0_);[Red]\(&quot;$&quot;#,##0\)">
                  <c:v>160000000</c:v>
                </c:pt>
              </c:numCache>
            </c:numRef>
          </c:val>
          <c:extLst>
            <c:ext xmlns:c16="http://schemas.microsoft.com/office/drawing/2014/chart" uri="{C3380CC4-5D6E-409C-BE32-E72D297353CC}">
              <c16:uniqueId val="{00000000-578C-4F1D-B678-09B4995CFC25}"/>
            </c:ext>
          </c:extLst>
        </c:ser>
        <c:dLbls>
          <c:showLegendKey val="0"/>
          <c:showVal val="0"/>
          <c:showCatName val="0"/>
          <c:showSerName val="0"/>
          <c:showPercent val="0"/>
          <c:showBubbleSize val="0"/>
        </c:dLbls>
        <c:gapWidth val="150"/>
        <c:overlap val="100"/>
        <c:axId val="2078929743"/>
        <c:axId val="2078955119"/>
      </c:barChart>
      <c:catAx>
        <c:axId val="207892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78955119"/>
        <c:crosses val="autoZero"/>
        <c:auto val="1"/>
        <c:lblAlgn val="ctr"/>
        <c:lblOffset val="100"/>
        <c:noMultiLvlLbl val="0"/>
      </c:catAx>
      <c:valAx>
        <c:axId val="207895511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78929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ink/ink1.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39:52.494"/>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0,'23'0'265,"0"0"-265,24 0 16,0 0 31,-24 23-16,24-23 0,-24 0 0,24 0 32,-24 0-47,0 0-1,0 0 16,1 0-15,-1 24 15,24-24 1,-1 0-32,47 0 46,-46 0-46,-24 0 16,1 0 0,-1 0-1,0 0 1,24 0 15,-24 0-15,24 0-1,-24 0 1,0 0 0,47 0-16,-23 0 47,46 0-47,-23 0 15,-23 0 16,23 0-31,-47 0 47,0 0-31,24 0 15,-1 0-15,-22 0-1,-1 0 1,0 0-16,47 0 47,-47 0-31,47 0-1,0 0 16,-23 0-15,-24 0 0,0 0-1,24 0-15,0 0 16,-1 0 31,-22 0-47,-1 0 0,47 0 31,-24 0-15,1 0-1,23 0 17,-47 0-1,47 0-31,-47 0 31,1 0-31,46 0 16,-47 0-1,47 0 17,0 0-17,-24 0-15,24 0 31,0 0-15,-23 0 0,-1 0-1,-22 0 1,22 0 31,-22 0-47,22 0 15,-22 0 1,22 0 0,1 0 15,-1 0-15,-22 0-1,22 0 1,-22 0-1,-1 0 17,0 0-17,0 0 1,1 0 0,-1 0 15,0 0-31,1 23 15,-1-23 32,24 0-47,-24 0 32,0 0-17,47 0 16,-23 0-15,-24 0 0,24 0-1,-24 0 1,24 0 0,-1 0-1,24 23 16,-47-23-31,24 23 16,23-23 15,-47 0-31,24 0 32,-1 0-17,24 0 1,-23 0-1,-24 0 1,0 0 0,24 0-16,0 0 47,-1 0-47,1 0 15,-24 0 16,24 0-15,-24 0-16,47 0 31,-47 0-15,1 0 15,22 0-15,1 0 15,-24 0-15,0 0 15,24 0-15,-24 0-1,47 0 16,-46 0-15,-1 0 15,0 0-15,0 0-16,1 0 16,-1 0-1,24 0 1,-1 0-1,1 0 17,0 24-17,-1-1 17,1-23 30,-24 0-62,0 0 31,1 0 1,22 23-32,1-23 15,-24 0 1,0 0 31,1 0-47,-1 0 15,0 0 17,1 0-17,-1 0-15,0 0 31,1 0-15,-1 0 15,23 0 1,-22 0 14,22 0-30,-22-23 0,-1 23 46,0-23-31,1 23 48,-1 0-64,0 0-15,0 0 78,1-24-31,-1 24 78</inkml:trace>
</inkml:ink>
</file>

<file path=ppt/ink/ink10.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1:15.275"/>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0 0,'23'0'31,"47"0"0,-23 0-31,46 0 31,23 0-15,-22 0 0,-24 0-1,-24 0 1,47 0-1,-46 0 1,0 0-16,-1 0 31,-23 0-15,24 0-16,46 0 16,-46 0-1,46 0 1,0 0 15,-23 0 0,23 0-15,-69 0 0,46 0-1,69 24 16,-115-24-31,116 0 32,-117 0-17,0 0-15,70 0 16,-69 0 0,69 0-1,-46 0 1,22 0-1,-22 0 1,0 0 0,-24 0-1,93 0 17,-92 0-32,22 0 15,-22 0 1,22 0 15,24 0-31,-23 0 31,-24 0-15,47 0 0,-23 0 15,-24 0-31,47 0 15,-24 0 1,24 0 15,24 0-15,-25 0 0,-45 0-1,22 0 1,1 23-1,23-23 1,-24 0 15,24 0-15,-23 0 0,70 23-1,-94-23 1,70 0-16,-70 0 31,24 0-15,23 23 15,46-23-15,-92 0-1,69 24 1,-70-24-1,24 0 1,-24 0-16,47 23 16,-23-23-1,-1 0 1,24 23 0,-23-23-1,-24 0 1,47 0 15,-47 0 0,1 0 94</inkml:trace>
</inkml:ink>
</file>

<file path=ppt/ink/ink11.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1:19.994"/>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0 0,'0'47'47,"0"-24"-15,23-23-1,47 24-16,-47-24 17,24 0-17,-24 0-15,24 0 16,162 0 15,-139 0-15,24 0-1,-25 0 1,-22 0 0,0 0-1,-24 0 1,24 0 15,-24 0-15,23 0-16,-22 0 15,46 0 1,-24 0 15,1 0-15,-24 0 0,0 0-16,24 0 46,-24 0-30,24 0 0,0 0-1,-24 0-15,47 0 32,-24 0-17,-22 0 16,46 0-31,-24 0 16,24 0 15,-23 0-15,-24 0 0,94 0-1,-94 0 16,0 0-31,24 0 16,-1 0 15,1 0-31,-24 0 32,24 0-17,-24 0-15,24 0 31,-1 0-31,1 0 16,-24 0 15,24 0-15,-24 0 0,24 0 15,-24 0-16,24 0 1,-1 0 0,-22 0-1,-1 0-15,24 0 32,-24 0-17,23 0 32,-22 0-31,-1 0-1,0 0-15,1 0 32,-1 0-17,0 0 1,47 0 15,-47 0-15,24 0-1,0 0 1,-24 0 0,0 0-1,1 0 313</inkml:trace>
</inkml:ink>
</file>

<file path=ppt/ink/ink12.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1:22.541"/>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0 0,'23'0'31,"1"0"-31,22 0 16,-23 0-1,24 0 1,23 0-1,-47 0 1,47 0 0,-47 0-1,1 0 1,-1 0 0,0 0-16,71 0 15,-48 0 1,-23 0-1,47 0 17,-46 0-17,46 0 1,-24 0 15,-22 0-31,45 0 16,-22 0-1,-24 0 1,1 0 0,69 0-1,-70 0 17,24 0-32,-24 0 15,0 0 1,24 0-1,0 0 17,-24 0-17,23 0 1,1 0 15,-24 0-15,24 0-1,0 0 1,23 0 0,-47 0-1,70 0 1,-70 0 0,1 0-1,46 0 16,-24 0 1,-23 0 15,24 0-47,-24 0 15,1 0 1,-1 0-1,0 0 1</inkml:trace>
</inkml:ink>
</file>

<file path=ppt/ink/ink13.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1:33.572"/>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0 109 0,'23'0'172,"1"0"-126,22 0-30,1 0 15,-24 0-15,0 0 0,47 0-1,-23 0 1,0 0-16,46 0 15,-23 0 1,0 0 15,-24-23-15,-23 23 15,24 0-15,-24-24 15,1 24-15,22 0-1,-22 0 1,-1 0 0,0 0-16,1 0 31,-1 0-16,23-23 1,-22 23 0,-1 0-16,24 0 15,-1 0 17,24 0-17,23 0 1,-69 0-1,69 0 1,-70 0 0,47 0-1,23 0 17,1 0-32,-71 0 31,23 0-16,24 0 1,-46 0-16,22 0 31,24 0-15,-47 0 0,47 0-1,-46 0 1,-1 0 15,24 0-31,22 0 16,-22 0-1,0 0 1,23 0 0,-24 0 15,24 0-16,-23 0 1,23 0 0,-47 0-1,24 0 1,-1 0 0,1 0-1,-1 0 16,-22 0-15,22 0 15,-22 0-15,45 0-16,-45 0 16,22 0-1,-22 0 1,69 0-1,-70 0 1,0 0 15,24 0-15,0 0 0,-24 0 30,24 0-30,-1 0 31,-22 0-31,-1 0-1,0 0 16,0 0 32,1 0-63,-1 0 31,0 0-15,1 0 15,-1 0 0,24 0-15,-1 0-16,-23 0 31,1 0-31,22 0 31,1 0-15</inkml:trace>
</inkml:ink>
</file>

<file path=ppt/ink/ink14.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2:14.852"/>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8 0,'24'0'125,"22"0"-109,-22 0 31,-1 0-1,0 0-14,1 0-1,22 0 16,-23 0-16,1 0 0,-1 0-31,24 0 16,-24 0 15,0 0-31,24 0 31,-24 0-15,24 0 0,-24 0 15,0 0 0,1 0 0,-1 0 1,24 0 15,-24 0-16,0 0 0,1 0-15,-1 0-1,23 0 17,-22 0-17,-1 0 1,0 0-1,24 0 1,-24 0 0,1 0-1,-1 0 1,23 0 0,1 0-1,-24 0 1,1 0 15,-1 0-31,0 0 16,1 0-1,-1 0 17,0 0-1,24 0 0,-1 0 16,-22 0-31,-1 0-1,24 0 1,-1 0-16,24 0 31,-47 0 16,47 0-31,-46 0-16,-1 0 31,0 0-16,24 0 17,-1 0 15,-22 0-32,22 0 32,-22 0-16,-1 0-15,24 0 31,-24 0-47,23 0 31,1 0-15,-24 0 15,1 0-31,-1 0 16,0 0-1,24 0 16,-24 0-15,24 0 0,-24 0-1,0 0 1,1 0-16,-1 0 31,0 0-15,1 0-16,22 0 31,-22 0 0,-1 0-31,23 0 16,24 0 0,0 0 15,-46 0-16,-1 0 1,23 0 0,-22 0 218,22 0-234,-22 0 16,-1 0-16,0 0 0,1 0 0,22 0 0,1 0 0,-24 0 0,0 0 15,24 0 1,-24 0 31,1 0-16,-1 0-15,24 0 31,-24 0-47,23 0 15,-46 23-15,47-23 47,-24 0-47,1 0 16,-1 0 15,0 0-31,1 0 0,22 0 31,-23 0-15,1 0-16,22 0 0,1 0 47,-24 24-47,24-24 31,-24 0-31,47 23 16,-23-23-1,23 0 1,-24 0-1,1 23 1,23-23 15,-47 0 1,0 0-32,1 0 15,-1 0 1,0 0-1,1 0 1,-1 0 15,23 0-31,1 0 32,-24 0-32,24 0 31,-24 0-16,24 0 1,-24 0-16,24 0 31,-24 0-15,24 0 0,23 0 30,-47 0-30,0 0-16,47 0 16,-47 0 15,1 0-15,22 0-1,-22 0-15,-1 0 16,24 0-1,-1 0 1,1 0 0,-1 0-1,1 0 32,23 0-47,-24 0 47,-22 0-31,-1 0-1,24 0 1,-1 0 0,24-23-1,-23 23 16,-24 0-15,0 0-16,71 0 16,-71 0-1,0 0 1,1 0 0,22 0 15,-23 0-31,1 0 15,22 0 1,-22 0 15,-1 0-31,0 0 16,24 0 15,-24 0-15,0 0-1,1 0-15,-1 0 32,24 0-17,-1 0 1,1 0 15,-24 0-15,24 0-1,-24 0 1,0 0 0,1 0-1,-1 0 1,0 0 0,47-23-1,-47 23 1,47 0 15,-46 0-31,46 0 31,23 0-15,-70 0 0,0 0-1,24 0-15,-24 0 31,1 0-31,-1 0 16,47 0 0,-47 0-1,47 0 17,-47 0-32,24 0 46,0 0-46,-24 0 16,23 0 0,24 0-1,-46 0 1,22 0 0,1 0-1,-24 0 1,47 0 15,-47 0-15,24 0-1,-24 0 1,1 0 15,-1 0-15,0 0 140,1 0-93,22 0-48,-23 0 16,24 0-31,-24 0 16,24 0-16,-24 0 31,24 0 1,-24 0-17,0 0 95,1 0-17,-1 0-15,0 0-46,24 0-1,-24 0 16,1 0 47,-1 0-63,0 0 156,1 0-155,-1 0-32,23 0 31,-22 0-16,46 0 17,23 0-32,0 46 31,0-46-15,-23 0-1,-23 0 1,23 0 15,-47 0-15,0 0 31,24 0-16,-24 0-16,0 0 1,1 0 0,46 0-1,-47 0 1,0 0 15,24 0 0,-24 0-15,24 0 0,-24 0-1,24 0 1,23 0 15,-24 0-15,-22 0-1,-1 0-15,23 0 32,1 0 15,-24 0-47,1 0 15,22 0 1,1 0 31</inkml:trace>
</inkml:ink>
</file>

<file path=ppt/ink/ink15.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2:17.416"/>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0 117 0,'0'-24'15,"24"24"32,22 0-31,24-23 0,-46 23-1,22 0 1,-22 0-1,45-46 1,48 46 15,46-24-15,-140 24 0,24 0 15,-24 0-16,47 0 1,-23 0-16,-24 0 31,70 0-15,-46 0 0,0 0-1,-1 0 1,1 0-1,-1 0 1,1 0 15,-24 0 1,1 0 14,-1 0 204</inkml:trace>
</inkml:ink>
</file>

<file path=ppt/ink/ink16.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2:20.838"/>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0 0,'24'0'78,"-1"0"-62,47 23 31,-24-23-47,24 24 16,23-24 15,-23 0-16,-23 0 1,0 0 0,-1 23-1,-22-23 1,45 0-16,-22 0 47,0 0-32,23 0 1,-47 0 0,23 0-1,24 0 1,0 0 0,-23 0-1,-1 0 1,1 0 15,23 0 0,-47 0-15,47 0 0,-23 0-1,-1 0-15,24 0 47,-46 0-31,46 0-16,23 0 31,-47 0 0,94 0 0,-117 0-15,24 0-16,-24 0 31,24 0-15,-24 0-16,1 0 47,22 0-16,-23 0-15,1 0-1,-1 0 1,0 0 437</inkml:trace>
</inkml:ink>
</file>

<file path=ppt/ink/ink17.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2:28.760"/>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0 0,'23'0'16,"1"23"0,-1-23-1,70 24 1,-23-24 0,47 0-1,92 46 1,-115-46 15,-1 0-31,0 23 16,47 24 15,-117-47-31,0 0 16,24 0-1,-24 0 1,24 0-1,-24 0 1,24 0 0,-1 0-1,48 0 17,-24 0-32,-24 0 15,-23 0 16,24 0-31,-24 0 16,47 0 15,-46 0-15,-1 0-16,47 0 31,-47 0-15,0 0-1,24 0 17,-24 0-17,24 0 1,-24 0 0,24 0 15,-1 0-16,-22 0 1,-1 0 0,0 0-1,1 0 1,22 0 0,-22 0 15,-1 0-16,0 0 17,24 0-1,-24 0-31,0 0 16,1 0 46</inkml:trace>
</inkml:ink>
</file>

<file path=ppt/ink/ink18.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2:30.993"/>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0 132 0,'0'-23'62,"23"23"-31,47-24-15,23 1 0,-46 23-1,69 0 1,71 0 15,-94-23-15,-70 23-1,24 0 1,-24 0 0,24 0-1,23 0 1,23 0-1,-47 0 1,24 0 0,0 0-1,0 0 1,0 0 0,0 0-1,-23 0 1,-1 0-1,1 0 1,-1 0 15,48 0 1,-71 0-17,23 0 1,-22 0 15,22 0-15,-22 0-1,-1 0 1,0 0 31,1 0-47,-1 0 15,0 0 1,0 23 15,1-23-15</inkml:trace>
</inkml:ink>
</file>

<file path=ppt/ink/ink19.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2:36.338"/>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0:00.313"/>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39 0,'24'0'141,"-1"0"-110,0 0-31,24 0 47,0-23-16,-24 23-15,23 0 0,48 0 15,-48 0-15,48 0 15,-71 0-16,23 0-15,24 0 32,-23 0-17,0 0-15,-24 0 32,23 0-17,1 0 48,-24 0-48,1 0 17,-1 0 30,24 0-46,-24 0 15,0 0-15,24 0 15,-24 0-16,0 0 17,1 0-1,22 0-15,1 0-1,23 0 16,0 0-15,-47 0 15,0 0-31,24 0 0,46 0 47,-70 0-31,24 0-16,-24 0 15,1 23 17,46-23-17,-24 0 1,-23 0 0,1 0-1,22 24 1,1-24-1,-24 0 1,24 0 0,-1 23-1,48-23 17,-71 0-17,24 0 1,-24 47 15,0-47-31,1 0 16,-1 0-1,23 0 17,-22 0-32,-1 23 0,24-23 46,-1 0-30,1 0 15,-47 23-31,23-23 16,24 0 0,-1 0 15,-22 0-31,22 0 47,24 0-32,-47 0 1,1 0-16,46 0 31,-47 0-15,0 0-16,1 0 15,22 0 1,-22 0 0,22 0-1,-23 0 17,24 0-1,-24 0-16,24 0 1,0 0 0,-1 0 31,-23 0-47,24 0 31,-24 0-16,1 0 1,22 0 15,-22 0-15,22 0 15,-23 0-31,1 0 31,22 0 1,-22 0-17,-1 0 1,0 0 0,1 0-1,-1 0 16,0-23-15,24 23 0,-1 0 15,-22 0-15,-1 0 15,24 0-16,-24-23 1,24 23-16,69-24 47,-93 24-31,1 0 30,-1 0-30,24 0 0,-1 0 140,-23 0-47,24 0-93,-24 0 31,24 0-16,-24 0-15,1 0 31,22 0-16,-23 0-16,1 0 48,22 0-16,-22 0-32,-1 0 32,0 0-31,1 0 31,-1 0 515,0 0-546,1 0 78,-24-23-32</inkml:trace>
</inkml:ink>
</file>

<file path=ppt/ink/ink20.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2:40.775"/>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98 0 0,'-23'0'78,"-1"0"-62,1 0 46,23 23 48,0 0-48,0 1-46,0-1 15,-23 0 0,23 0 16,0 1 47,0-1-94,0 0 344,0 1 203</inkml:trace>
</inkml:ink>
</file>

<file path=ppt/ink/ink21.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2:48.894"/>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0 115 0,'23'0'187,"1"0"-155,-1 0-32,24 0 15,-24 0 1,23 0-1,1 0 17,-24 0-17,1 0 1,-1 0-16,24 0 31,-24 0-15,23 0-1,1 0 1,0 0-16,23 0 31,-24 0 1,-22 0-17,-1 0 1,0 0-1,24 0 1,-24 0-16,24 0 16,-1 0-1,-22 0-15,-1 0 32,47 0-17,-47 0-15,0 0 16,1 0-1,-1 0 17,24 0-17,-1 0 17,-23 0-32,1 0 31,-1 0-16,47 0 1,-47 0 0,24 0 31,-24 0-16,1 0-16,-1 0 1,0 0 0,0 0 15,1 0 0,-1 0-15,0 0-1,1 0 1,22 0 47,-22 0 374,22 0-421,-23 0-1,24 0 1,-47-23-16,47 23 31,-1 0-15,-22 0-1,-1-23 17,0 23-17,47 0 1,-47 0 0,1 0-1,22-24 1,1 24-1,-24 0-15,24 0 32,-1 0-17,1 0-15,0 0 16,23 0 15,-1-23-31,-22 23 31,0 0-15,-24 0 0,0 0-1,24 0 1,-1 0 0,1 0-1,23 0 1,-47 0-1,24 0 1,-1 0 15,-22 0-15,-1 0 0,24 0-1,-1 0 1,1 0-1,-24 0 1,24 0 0,-1 0-1,1 0 1,23 0 15,-47 0-15,47 0-1,-47 0-15,24 0 16,-24 0 0,24 0 15,-24 0-15,1 0 30,-1 0-46,0 0 79,0 0-64,1 0 1,22 0 15,1 0 16,-24 0-31,1 0-16,-1 0 31,24 0 0,-24 0-31,23 0 16,24 0-1,-23 0 17,0 0-32,-24 0 15,0 0 1,70 0-1,-46 0 17,-24 0-32,47 0 31,-47 0-15,24 0-1,23 0 32,-47 0-16,24 0-15,-1 23 0,-46 1-1,24-24 1,-1 0 46,0 0-62,47 0 32,-46 0-17,-1 0 1,47 0-16,-24 0 47,71 0-32,-47 23 1,23-23 15,-70 0-15,1 0-16,-1 23 31,24-23 0,22 0-31,-45 0 32,-1 0-17,24 0 1,-1 0-1,1 0 1,-24 0 0,1 0-1,22 0 1,1 0 0,-24 0-1,47 0 1,-23 0-1,22 0 17,-22 0-17,0 0-15,69 0 47,-23 0-31,-69 0-1,46 0 1,0 0 0,-47 0-1,47 0 1,-24 0 15,-22 0-15,22 0-1,-22 0 1,-1 0-16,70 0 31,-23 0-15,-23 0 0,-24 0-1,23 0 1,1 0 15,0 0-15,-24 0-16,0 0 15,24 0 17,-24 0-32,0 0 15,47 0 16,-23 0-15,-24 0 0,24 0-1,-24 0 1,24 0 15,-1 0-15,1 0 15,-24 0-15,1 0-1,22 0 17,-22 0-1,-1 0-16</inkml:trace>
</inkml:ink>
</file>

<file path=ppt/ink/ink22.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2:56.088"/>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0 0,'24'0'46,"-1"0"-30,93 0 0,-69 0-1,0 0-15,162 0 47,-162 0-31,23 0-16,23 0 31,0 0-15,24 0-1,-24 0 1,-23 0 0,-23 0 15,23 0-31,-1 0 31,1 0-31,-46 0 16,46 0-1,46 0 1,-23 0 0,0 0-1,24 0 1,-1 23-1,-92-23 1,69 0 0,-46 0-1,69 0 1,-69 0 0,-1 0-1,24 0 1,-46 0-1,45 0-15,-45 0 16,92 0 0,-69 0-1,93 0 17,-70 0-17,0 0 1,-24 0-16,47 0 15,1 0 17,-25 0-17,-45 0 1,69 0 15,-70 0-31,24 0 16,-1 0-1,24 0 1,-23 0 15,-24 0-15,1 0-16,22 0 16,1 0-1,23 0 16,-24 0-15,24 0 0,-46 0-1,-1 0 1,23 0-16,-22 0 31,22 0-31,1 0 31,0 0-31,22 0 16,-22 0 15,0 0-15,-1 0-16,1 0 31,69 24-15,-69-24-16,23 0 31,-23 0-15,-1 0 15,1 0-31,23 0 16,0 0 15,-24 0-31,47 0 15,1 0 17,-71 0-17,23 0 1,48 0 4140,2352 0-4140,-2376 0 15,886 0-31</inkml:trace>
</inkml:ink>
</file>

<file path=ppt/ink/ink23.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2:56.102"/>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51 0,'1351'-46'0,"-69"46"0</inkml:trace>
</inkml:ink>
</file>

<file path=ppt/ink/ink24.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2:57.087"/>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15 0,'1212'0'0,"-1166"0"31,1 0-31,23 0 31,0 0-15,-24 0-1,1 0 1,23 0 0,-47 0 15,47 23-15,-23-23-1,-24 0 1,24 0-1,23 23 1,-24-23-16,-22 0 16,45 0 31,25 0-32,-71 0 1,0 0-16,24 0 31,-24 0 0,117 24-31,-93-1 0,-1-23 32,24 0-17,0 0 16,-47 0-31,1 0 32,-1 0-17,23 0-15,-22 0 16,-1 0 0,24 0 46,-1 23 297,-46 1-343</inkml:trace>
</inkml:ink>
</file>

<file path=ppt/ink/ink3.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0:07.369"/>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31 0,'24'-24'219,"-1"24"-204,0 0 1,24 0 15,0 0 1,-1 0-17,1 0 1,-24 0-1,24 0 17,-24 0-32,24 0 31,-24 0 0,0 0-15,0 0 15,24 0-15,-24 0-1,47 0 17,-46 0-17,-1 0 1,23 0 15,-22 0 0,22 0-15,-22 0-16,-1 0 31,24 0-15,23 0-1,-24 0 1,24 0 0,0 0-1,-23 0 1,-24 0 0,0 0 15,0 0-31,1 0 31,-1 0-15,0 24-16,24-24 47,23 0-32,-24 0 1,-22 0-1,22 0 17,24 0-1,-23 0 0,0 0-15,-24 0 15,0 0-31,24 0 31,-24 0-15,47 46 0,-23-46-16,22 23 31,-22-23-16,-24 0 17,24 0-17,-24 0 1,1 24-16,45-24 31,-22 0-31,0 0 31,-1 0-15,-22 0-16,-1 0 31,0 0 32,24 0-16,-24 0-32,0 0 32,1 0-47,22 0 31,1 0 1,0 0-32,-24 0 31,23 0-15,-22 0-16,46 0 31,-47 0-16,0 0 17,1 0-1,-1 0 0,0 0-15,0 0-1,1 0 1,-1 0 328</inkml:trace>
</inkml:ink>
</file>

<file path=ppt/ink/ink4.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0:10.307"/>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0 101 0,'23'-23'78,"1"23"-47,22 0-31,1 0 31,-24 0-15,94-24 15,-94 24-15,47 0 0,-24 0 15,-22 0-16,-1 0-15,24 0 32,-24 0-32,0 0 15,1 0 1,-1 0 15,0-23-31,0 23 16,1 0-1,-1 0 1,0 0 0,1 0-1,-1 0 1,24 0 0,-24 0-1,24 0 1,-24 0-1,23 0 1,1 0 0,0 0-1,-24 0-15,0 0 16,1 0 15,45 0-31,1 0 31,-46 0-15,-1 0 0,0 0 15,24 0-15,-24 0-1,24 0 1,-24 0 15,0 0-15,1 0 15,-1 0-15,0 0 15,1 0 0,-1 0 0,0 0-15,0 0 0,1 0 77,-1 0-61,0 0 30,24 0 16,-24 0-47</inkml:trace>
</inkml:ink>
</file>

<file path=ppt/ink/ink5.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0:23.510"/>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0,'24'0'141,"-1"0"-126,24 0 16,-24 0-31,0 0 32,0 0-17,47 0-15,-23 0 32,-24 0-32,70 0 31,-23 0-16,24 0 17,-71 0-1,0 0 16,24 0-32,-24 0 1,24 0 0,-24 0 15,0 0-31,1 0 16,22 0 15,24 0-31,-47 0 15,47 0 17,-23 0-17,0 0 1,-1 0 0,24 0 15,0 0-31,23 0 15,-46 0 1,-1 0 0,1 0 15,23 0-15,-47 0 15,24 0-31,23 0 15,-24 0 1,-22 0 0,-1 0-1,24 0-15,-1 0 16,24 0 0,-47 0 15,94 0-16,-47 23 17,23-23-1,-70 0-15,47 0-1,-23 0 1,-24 0 15,70 0-15,-69 0-1,46 23 1,-47-23-16,47 0 16,-47 0 15,24 0-31,-24 0 31,24 0 0,-1 0-15,-23 0-16,47 0 16,0 0-16,0 24 46,0-24-30,-47 0-16,1 23 16,-1 0-1,0-23 1,24 0 0,-1 0-1,1 0-15,0 0 16,69 0-1,-69 0 32,-24 0-31,0 0 0,24 0-1,0 0 1,46 0 15,-70 0-31,0 24 16,24-24-1,0 0 17,-24 0-17,70 23 1,-70-23-1,47 0 1,-23 0-16,-24 0 31,24 0-15,23 0 0,0 0 15,-24 0-16,-22 0-15,22 0 32,-22 0-17,-1 0 1,23 0-16,-22 0 31,-1 0-15,24 0-1,-24 0 1,24 0 0,-24 0-1,0 0 1,0 0 0,47 0 15,-46 0-16,22 0 1,1 0 15,0 0-31,-24 0 16,23 0 0,1 0-1,70 0 1,-94 0-1,70 0 17,-70 0-17,24 0 1,0 0 0,-24 0-1,47 0 1,0 0-1,-47 0 1,70 0 0,-46 0 15,46 0-31,-46 0 31,46 0-31,-23 0 31,0 0-31,46 0 47,-69 0-31,-1 0 15,1 0-31,-24 0 16,1 0-1,-1 0 1,23 0 0,1 0-1,-24 0 17,1 0-32,22 0 31,1 0-16,46 0 17,-70 0-17,24 0 63,46 0-78,-23 0 0,-23 0 0,-24 0 0,0 0 16,1 0 0,-1 0-16,24 0 31,-1 0-15,1 0-1,23 0 1,-47 0-1,24 0 1,-1 0 0,-22 0-1,22 0 1,24 0 0,-47 0-1,24 0 1,23 0 15,-47 0-31,47 0 31,-47 0-15,1 0-16,-1 0 16,47 0 15,-47 0-31,24 0 31,-1 0-15,-22 0-1,-1 0 1,0 0 0,1 0 15,-1 0-16,0 0 1,0 0 15,24 0 1,-24 0-17,24 0 1,-24 0-16,1 0 31,-1 0 0,24 0-31,-24 0 32,0-23-17,0 23 1,1 0-16,-1 0 31</inkml:trace>
</inkml:ink>
</file>

<file path=ppt/ink/ink6.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0:29.681"/>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0,'47'0'156,"-24"0"-140,47 0 0,-47 0-1,24 0-15,46 0 16,-23 0-1,-47 0 17,47 0-17,-23 0-15,-24 0 16,0 0 0,1 0-1,22 0 1,24 24-1,-46-24 1,45 0 15,-45 23-15,46-23 0,-24 0-16,-22 0 15,22 0 16,1 0-15,-1 0 15,-22 0-15,22 0 0,-22 0-1,-1 0 16,0 0-15,0 0-16,1 0 78,-1 0-62,0 0-1,24 0 17,-24 0-17,1 0 48,-1 0-63,0 0 47,1 0-32,-1 0 454,0 0-297,-23 23-16</inkml:trace>
</inkml:ink>
</file>

<file path=ppt/ink/ink7.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0:32.790"/>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70 0,'46'0'31,"1"0"-15,23-47 0,-24 47-1,1 0 1,70-23 15,46 23-15,0 0-16,-93 0 15,0 0 17,-47 0-17,70 0 17,-23 0-17,-23 0 1,-1 0 15,47 0-31,-69 0 16,22 0-16,1 0 31,-24 0-31,24 0 31,-24 0-15,47 0-16,0 0 31,-23 0-15,-1 0-1,24 0 17,-23 0-1,-24 0-16,0 0 1,1 0 0,22 0-1,-23 0 1,1 0 15,22 0 16,-22 0-47,22 0 16,-22 0 15,-1 0 16,24 0-16,-24 0 0,0 0 16,0 0-31,1 0 31,-1 0-47,0 0 15,1 0 1,-1 0 46,24 0-15,-24 0-31,0 0-16,0 0 31,24 0 172</inkml:trace>
</inkml:ink>
</file>

<file path=ppt/ink/ink8.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0:37.713"/>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1 0,'23'0'125,"1"0"-110,46 0 1,-47 0 0,0 0-16,47 0 31,47 0-16,-1 0 1,1 46 0,-47-22-1,-1-24 1,-22 0 0,-24 0 15,71 0 0,-71 23-31,24-23 31,22 0-15,-22 0 15,23 0-15,-47 0-16,24 0 15,23 0 1,-47 0 15,24 0-15,-1 0-16,1 0 16,-1 0 15,1 0-16,0 0-15,-1 0 32,-22 0-32,46 0 15,-1 0 1,-22 0 0,46 0-1,94 0 16,-117 0-15,23-23-16,23 23 16,-22-24 15,-1 24-15,-23 0 15,-24 0-16,-22 0 17,-1 0-32,23 0 31,1 0-31,0 0 31,-1 0-15,24 0 15,0 0 0,-47 0-15,47 0 0,-46 0 15,-1 0-16,0 0 17,0 0-17,24 0-15,0 0 16,-1 0 0,1 0-1,-24 0 1,47 0 15,-23 0-15,-24 0-1,0 0 1,24 0 0,-24 0-1,1 0 1,-1 0 15,0 0 344</inkml:trace>
</inkml:ink>
</file>

<file path=ppt/ink/ink9.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92.1466" units="1/cm"/>
          <inkml:channelProperty channel="Y" name="resolution" value="50.46729" units="1/cm"/>
          <inkml:channelProperty channel="T" name="resolution" value="1" units="1/dev"/>
        </inkml:channelProperties>
      </inkml:inkSource>
      <inkml:timestamp xml:id="ts0" timeString="2022-06-12T03:41:11.432"/>
    </inkml:context>
    <inkml:brush xml:id="br0">
      <inkml:brushProperty name="width" value="0.2" units="cm"/>
      <inkml:brushProperty name="height" value="0.4" units="cm"/>
      <inkml:brushProperty name="color" value="#FFFC00"/>
      <inkml:brushProperty name="tip" value="rectangle"/>
      <inkml:brushProperty name="rasterOp" value="maskPen"/>
      <inkml:brushProperty name="fitToCurve" value="1"/>
    </inkml:brush>
  </inkml:definitions>
  <inkml:trace contextRef="#ctx0" brushRef="#br0">0 100 0,'24'0'188,"-1"0"-172,0 0-1,1 0 1,-1 0-1,0 0 17,0 0-1,1 0-31,46 0 31,-47 0-15,0 0-16,24 0 31,-1 0 0,-22 0-31,22 0 16,24 0 0,-23 0 15,23 0 0,-24 0 0,1 0-15,-24 0 0,1 0-1,-1 0 16,0 0-31,1 0 32,-1 0-32,0 0 15,24 0 17,-1 0-1,1 0-16,-24 0 1,24 0 15,-1 0-15,-22 0 0,-1 0-1,47 0 1,-23 0 15,-1 24-31,47-24 16,-23 0 15,0 0-15,-47 0-1,1 0-15,22 0 47,-22 0-47,-1 0 31,0 0-31,24 0 32,-24 0-17,1 0 16,-1 0-15,23 0-16,-22 0 31,-1 0-15,0 0 0,1 0 15,22 0-16,-22 0 1,22 0 15,1 0-31,-24 0 0,0 0 16,24 0 15,-24 0-15,24 0-1,-24 0 17,0 0-17,1 0 1,-1 0 0,24 0 30,-24 0-46,24 23 32,-1-23-17,1 0 17,-24 0-1,24 0-16,23 0 1,-47 0 15,70 23-15,-23-23-16,0 0 16,-23 0-1,-1 0 1,47 0-1,-23 0 17,-46 0-17,-1 0-15,24 0 32,-1 0-17,1 0-15,-1 0 31,24 0-15,-23 0 0,-1 0-16,24 0 31,-46 0-31,22 0 31,-22 0-15,22 0 15,24 0-31,-23 0 47,-24 0-31,0 0-16,47 0 15,-47 0 16,1 0 1,-1 0-17,24 0 1,-24 0 0,0 0-1,1 0 1,-1 0-1,24 0 1,-24 0 0,0 0-1,0 0 1,94-23 15,-94 23 0,1 0-15,45 0 0,-45 0-1,22 0 1,1 0 0,-24 0-1,1 0-15,-1 0 16,0 0-1,24 0 1,-1-23 31,1-1-31,-24 24-1,24 0 1,-24 0-16,1 0 31,-1 0-15,0 0-1,0 0 1,24 0 0,-24-23-1,1 23 16,22-23-15,-22 23 0,-1 0-1,47 0 17,-24-24-1,1 24 0,-24 0-15,70 0-1,-46 0 1,0 0-16,-24 0 31,0-23-15,24 23-1,-24 0 1,1 0 15,22 0-31,1 0 16,-24 0 0,47 0 30,-47 0-30,1 0 15,22 0-15,1 0 15,-24 0-15,24 0-1,-1 0 1,-22 0 15,22 0-15,-23 0 0,1 0-16,-1 0 46,0 0-14,1 0 46,-1 0-47,0 0 0,1 0 1,-1 0 30,0 0 344</inkml:trace>
</inkml:ink>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2178C2A-B2ED-462D-B017-A5AB222B0445}"/>
              </a:ext>
            </a:extLst>
          </p:cNvPr>
          <p:cNvGraphicFramePr>
            <a:graphicFrameLocks noChangeAspect="1"/>
          </p:cNvGraphicFramePr>
          <p:nvPr userDrawn="1">
            <p:custDataLst>
              <p:tags r:id="rId2"/>
            </p:custDataLst>
            <p:extLst>
              <p:ext uri="{D42A27DB-BD31-4B8C-83A1-F6EECF244321}">
                <p14:modId xmlns:p14="http://schemas.microsoft.com/office/powerpoint/2010/main" val="1649783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2" name="think-cell Slide" r:id="rId4" imgW="353" imgH="359" progId="TCLayout.ActiveDocument.1">
                  <p:embed/>
                </p:oleObj>
              </mc:Choice>
              <mc:Fallback>
                <p:oleObj name="think-cell Slide" r:id="rId4" imgW="353" imgH="359" progId="TCLayout.ActiveDocument.1">
                  <p:embed/>
                  <p:pic>
                    <p:nvPicPr>
                      <p:cNvPr id="11" name="Object 10" hidden="1">
                        <a:extLst>
                          <a:ext uri="{FF2B5EF4-FFF2-40B4-BE49-F238E27FC236}">
                            <a16:creationId xmlns:a16="http://schemas.microsoft.com/office/drawing/2014/main" id="{B2178C2A-B2ED-462D-B017-A5AB222B04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89A3FE19-2744-46B1-BBF9-FA91FF1F77DA}"/>
              </a:ext>
            </a:extLst>
          </p:cNvPr>
          <p:cNvGrpSpPr/>
          <p:nvPr userDrawn="1"/>
        </p:nvGrpSpPr>
        <p:grpSpPr>
          <a:xfrm>
            <a:off x="0" y="-8389"/>
            <a:ext cx="12192000" cy="6858000"/>
            <a:chOff x="0" y="-8389"/>
            <a:chExt cx="12192000" cy="6858000"/>
          </a:xfrm>
        </p:grpSpPr>
        <p:pic>
          <p:nvPicPr>
            <p:cNvPr id="7" name="Picture 6">
              <a:extLst>
                <a:ext uri="{FF2B5EF4-FFF2-40B4-BE49-F238E27FC236}">
                  <a16:creationId xmlns:a16="http://schemas.microsoft.com/office/drawing/2014/main" id="{4852FAAC-F21C-49CA-BAC8-DBF3CE3931F5}"/>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a:xfrm>
              <a:off x="0" y="-8389"/>
              <a:ext cx="12192000" cy="6858000"/>
            </a:xfrm>
            <a:prstGeom prst="rect">
              <a:avLst/>
            </a:prstGeom>
          </p:spPr>
        </p:pic>
        <p:pic>
          <p:nvPicPr>
            <p:cNvPr id="8" name="Picture 7">
              <a:extLst>
                <a:ext uri="{FF2B5EF4-FFF2-40B4-BE49-F238E27FC236}">
                  <a16:creationId xmlns:a16="http://schemas.microsoft.com/office/drawing/2014/main" id="{FAB19739-C9BB-4102-98A7-A3650B1F95AF}"/>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8248247" y="3352801"/>
              <a:ext cx="1316884" cy="3431420"/>
            </a:xfrm>
            <a:prstGeom prst="rect">
              <a:avLst/>
            </a:prstGeom>
          </p:spPr>
        </p:pic>
      </p:grpSp>
      <p:sp>
        <p:nvSpPr>
          <p:cNvPr id="2" name="Title 1"/>
          <p:cNvSpPr>
            <a:spLocks noGrp="1"/>
          </p:cNvSpPr>
          <p:nvPr>
            <p:ph type="ctrTitle"/>
          </p:nvPr>
        </p:nvSpPr>
        <p:spPr>
          <a:xfrm>
            <a:off x="431800" y="512763"/>
            <a:ext cx="5207000" cy="566737"/>
          </a:xfrm>
        </p:spPr>
        <p:txBody>
          <a:bodyPr vert="horz" anchor="t">
            <a:noAutofit/>
          </a:bodyPr>
          <a:lstStyle>
            <a:lvl1pPr algn="l">
              <a:defRPr sz="3600"/>
            </a:lvl1pPr>
          </a:lstStyle>
          <a:p>
            <a:r>
              <a:rPr lang="en-US"/>
              <a:t>Click to edit Master title style</a:t>
            </a:r>
          </a:p>
        </p:txBody>
      </p:sp>
      <p:sp>
        <p:nvSpPr>
          <p:cNvPr id="24" name="Text Placeholder 23">
            <a:extLst>
              <a:ext uri="{FF2B5EF4-FFF2-40B4-BE49-F238E27FC236}">
                <a16:creationId xmlns:a16="http://schemas.microsoft.com/office/drawing/2014/main" id="{8F22748D-F1B4-4793-8FB9-CE33AF874928}"/>
              </a:ext>
            </a:extLst>
          </p:cNvPr>
          <p:cNvSpPr>
            <a:spLocks noGrp="1"/>
          </p:cNvSpPr>
          <p:nvPr>
            <p:ph type="body" sz="quarter" idx="10"/>
          </p:nvPr>
        </p:nvSpPr>
        <p:spPr>
          <a:xfrm>
            <a:off x="431800" y="1435100"/>
            <a:ext cx="5207000" cy="1244600"/>
          </a:xfrm>
        </p:spPr>
        <p:txBody>
          <a:bodyPr>
            <a:noAutofit/>
          </a:bodyPr>
          <a:lstStyle>
            <a:lvl1pPr marL="0" indent="0">
              <a:buNone/>
              <a:defRPr sz="36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28494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2805E6-0A2D-4D92-A9E1-F6C130B8528A}"/>
              </a:ext>
            </a:extLst>
          </p:cNvPr>
          <p:cNvGraphicFramePr>
            <a:graphicFrameLocks noChangeAspect="1"/>
          </p:cNvGraphicFramePr>
          <p:nvPr userDrawn="1">
            <p:custDataLst>
              <p:tags r:id="rId2"/>
            </p:custDataLst>
            <p:extLst>
              <p:ext uri="{D42A27DB-BD31-4B8C-83A1-F6EECF244321}">
                <p14:modId xmlns:p14="http://schemas.microsoft.com/office/powerpoint/2010/main" val="301008994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4210" name="think-cell Slide" r:id="rId5" imgW="353" imgH="359" progId="TCLayout.ActiveDocument.1">
                  <p:embed/>
                </p:oleObj>
              </mc:Choice>
              <mc:Fallback>
                <p:oleObj name="think-cell Slide" r:id="rId5" imgW="353" imgH="359" progId="TCLayout.ActiveDocument.1">
                  <p:embed/>
                  <p:pic>
                    <p:nvPicPr>
                      <p:cNvPr id="8" name="Object 7" hidden="1">
                        <a:extLst>
                          <a:ext uri="{FF2B5EF4-FFF2-40B4-BE49-F238E27FC236}">
                            <a16:creationId xmlns:a16="http://schemas.microsoft.com/office/drawing/2014/main" id="{792805E6-0A2D-4D92-A9E1-F6C130B8528A}"/>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49EFD85-4418-4D4A-BB0C-D23596183741}"/>
              </a:ext>
            </a:extLst>
          </p:cNvPr>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667"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53568" y="365125"/>
            <a:ext cx="11484864" cy="682752"/>
          </a:xfrm>
        </p:spPr>
        <p:txBody>
          <a:bodyPr vert="horz">
            <a:noAutofit/>
          </a:bodyPr>
          <a:lstStyle>
            <a:lvl1pPr>
              <a:defRPr b="1"/>
            </a:lvl1pPr>
          </a:lstStyle>
          <a:p>
            <a:r>
              <a:rPr lang="en-US"/>
              <a:t>Click to edit Master title style</a:t>
            </a:r>
          </a:p>
        </p:txBody>
      </p:sp>
      <p:sp>
        <p:nvSpPr>
          <p:cNvPr id="9" name="Text Placeholder 4">
            <a:extLst>
              <a:ext uri="{FF2B5EF4-FFF2-40B4-BE49-F238E27FC236}">
                <a16:creationId xmlns:a16="http://schemas.microsoft.com/office/drawing/2014/main" id="{5A934B29-C237-4AE7-A018-9DC622B3DE5C}"/>
              </a:ext>
            </a:extLst>
          </p:cNvPr>
          <p:cNvSpPr>
            <a:spLocks noGrp="1"/>
          </p:cNvSpPr>
          <p:nvPr>
            <p:ph idx="1"/>
          </p:nvPr>
        </p:nvSpPr>
        <p:spPr>
          <a:xfrm>
            <a:off x="351536" y="1383339"/>
            <a:ext cx="11484864" cy="212023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83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509A0C3-B441-4E73-B762-0C1FD21A4558}"/>
              </a:ext>
            </a:extLst>
          </p:cNvPr>
          <p:cNvGraphicFramePr>
            <a:graphicFrameLocks noChangeAspect="1"/>
          </p:cNvGraphicFramePr>
          <p:nvPr userDrawn="1">
            <p:custDataLst>
              <p:tags r:id="rId2"/>
            </p:custDataLst>
            <p:extLst>
              <p:ext uri="{D42A27DB-BD31-4B8C-83A1-F6EECF244321}">
                <p14:modId xmlns:p14="http://schemas.microsoft.com/office/powerpoint/2010/main" val="2376314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4" name="think-cell Slide" r:id="rId4" imgW="353" imgH="359" progId="TCLayout.ActiveDocument.1">
                  <p:embed/>
                </p:oleObj>
              </mc:Choice>
              <mc:Fallback>
                <p:oleObj name="think-cell Slide" r:id="rId4" imgW="353" imgH="359" progId="TCLayout.ActiveDocument.1">
                  <p:embed/>
                  <p:pic>
                    <p:nvPicPr>
                      <p:cNvPr id="8" name="Object 7" hidden="1">
                        <a:extLst>
                          <a:ext uri="{FF2B5EF4-FFF2-40B4-BE49-F238E27FC236}">
                            <a16:creationId xmlns:a16="http://schemas.microsoft.com/office/drawing/2014/main" id="{3509A0C3-B441-4E73-B762-0C1FD21A45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61AE3C-3C7F-478C-BB93-0A9FE8AC7C94}"/>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B20E73C3-35EA-49F7-AB7E-CF57A5EE98A3}"/>
              </a:ext>
            </a:extLst>
          </p:cNvPr>
          <p:cNvSpPr>
            <a:spLocks noGrp="1"/>
          </p:cNvSpPr>
          <p:nvPr>
            <p:ph type="ftr" sz="quarter" idx="10"/>
          </p:nvPr>
        </p:nvSpPr>
        <p:spPr>
          <a:xfrm>
            <a:off x="4038600" y="6356350"/>
            <a:ext cx="4114800" cy="365125"/>
          </a:xfrm>
          <a:prstGeom prst="rect">
            <a:avLst/>
          </a:prstGeom>
        </p:spPr>
        <p:txBody>
          <a:bodyPr/>
          <a:lstStyle/>
          <a:p>
            <a:endParaRPr lang="en-IN"/>
          </a:p>
        </p:txBody>
      </p:sp>
      <p:grpSp>
        <p:nvGrpSpPr>
          <p:cNvPr id="6" name="Group 5">
            <a:extLst>
              <a:ext uri="{FF2B5EF4-FFF2-40B4-BE49-F238E27FC236}">
                <a16:creationId xmlns:a16="http://schemas.microsoft.com/office/drawing/2014/main" id="{EC36D486-FB90-4F67-97A4-777F0EBC4275}"/>
              </a:ext>
            </a:extLst>
          </p:cNvPr>
          <p:cNvGrpSpPr/>
          <p:nvPr userDrawn="1"/>
        </p:nvGrpSpPr>
        <p:grpSpPr>
          <a:xfrm>
            <a:off x="0" y="-11185"/>
            <a:ext cx="12192000" cy="6858000"/>
            <a:chOff x="0" y="-8389"/>
            <a:chExt cx="12192000" cy="6858000"/>
          </a:xfrm>
        </p:grpSpPr>
        <p:pic>
          <p:nvPicPr>
            <p:cNvPr id="4" name="Picture 3">
              <a:extLst>
                <a:ext uri="{FF2B5EF4-FFF2-40B4-BE49-F238E27FC236}">
                  <a16:creationId xmlns:a16="http://schemas.microsoft.com/office/drawing/2014/main" id="{9A738D7C-833F-4C7C-9E06-E05BB764B328}"/>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a:xfrm>
              <a:off x="0" y="-8389"/>
              <a:ext cx="12192000" cy="6858000"/>
            </a:xfrm>
            <a:prstGeom prst="rect">
              <a:avLst/>
            </a:prstGeom>
          </p:spPr>
        </p:pic>
        <p:pic>
          <p:nvPicPr>
            <p:cNvPr id="5" name="Picture 4">
              <a:extLst>
                <a:ext uri="{FF2B5EF4-FFF2-40B4-BE49-F238E27FC236}">
                  <a16:creationId xmlns:a16="http://schemas.microsoft.com/office/drawing/2014/main" id="{F2227D39-0E7A-4FEC-9755-444C857CE6A7}"/>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8117834" y="3429001"/>
              <a:ext cx="1635767" cy="3196755"/>
            </a:xfrm>
            <a:prstGeom prst="rect">
              <a:avLst/>
            </a:prstGeom>
          </p:spPr>
        </p:pic>
      </p:grpSp>
    </p:spTree>
    <p:extLst>
      <p:ext uri="{BB962C8B-B14F-4D97-AF65-F5344CB8AC3E}">
        <p14:creationId xmlns:p14="http://schemas.microsoft.com/office/powerpoint/2010/main" val="276492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2805E6-0A2D-4D92-A9E1-F6C130B8528A}"/>
              </a:ext>
            </a:extLst>
          </p:cNvPr>
          <p:cNvGraphicFramePr>
            <a:graphicFrameLocks noChangeAspect="1"/>
          </p:cNvGraphicFramePr>
          <p:nvPr userDrawn="1">
            <p:custDataLst>
              <p:tags r:id="rId2"/>
            </p:custDataLst>
            <p:extLst>
              <p:ext uri="{D42A27DB-BD31-4B8C-83A1-F6EECF244321}">
                <p14:modId xmlns:p14="http://schemas.microsoft.com/office/powerpoint/2010/main" val="65054153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6258" name="think-cell Slide" r:id="rId5" imgW="353" imgH="359" progId="TCLayout.ActiveDocument.1">
                  <p:embed/>
                </p:oleObj>
              </mc:Choice>
              <mc:Fallback>
                <p:oleObj name="think-cell Slide" r:id="rId5" imgW="353" imgH="359" progId="TCLayout.ActiveDocument.1">
                  <p:embed/>
                  <p:pic>
                    <p:nvPicPr>
                      <p:cNvPr id="8" name="Object 7" hidden="1">
                        <a:extLst>
                          <a:ext uri="{FF2B5EF4-FFF2-40B4-BE49-F238E27FC236}">
                            <a16:creationId xmlns:a16="http://schemas.microsoft.com/office/drawing/2014/main" id="{792805E6-0A2D-4D92-A9E1-F6C130B8528A}"/>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49EFD85-4418-4D4A-BB0C-D23596183741}"/>
              </a:ext>
            </a:extLst>
          </p:cNvPr>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333" b="1" i="0" baseline="0">
              <a:latin typeface="Verdana" panose="020B0604030504040204" pitchFamily="34" charset="0"/>
              <a:ea typeface="+mj-ea"/>
              <a:cs typeface="+mj-cs"/>
              <a:sym typeface="Verdana" panose="020B0604030504040204" pitchFamily="34" charset="0"/>
            </a:endParaRPr>
          </a:p>
        </p:txBody>
      </p:sp>
    </p:spTree>
    <p:extLst>
      <p:ext uri="{BB962C8B-B14F-4D97-AF65-F5344CB8AC3E}">
        <p14:creationId xmlns:p14="http://schemas.microsoft.com/office/powerpoint/2010/main" val="317755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2178C2A-B2ED-462D-B017-A5AB222B0445}"/>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Slide" r:id="rId4" imgW="353" imgH="359" progId="TCLayout.ActiveDocument.1">
                  <p:embed/>
                </p:oleObj>
              </mc:Choice>
              <mc:Fallback>
                <p:oleObj name="think-cell Slide" r:id="rId4" imgW="353" imgH="359" progId="TCLayout.ActiveDocument.1">
                  <p:embed/>
                  <p:pic>
                    <p:nvPicPr>
                      <p:cNvPr id="11" name="Object 10" hidden="1">
                        <a:extLst>
                          <a:ext uri="{FF2B5EF4-FFF2-40B4-BE49-F238E27FC236}">
                            <a16:creationId xmlns:a16="http://schemas.microsoft.com/office/drawing/2014/main" id="{B2178C2A-B2ED-462D-B017-A5AB222B04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89A3FE19-2744-46B1-BBF9-FA91FF1F77DA}"/>
              </a:ext>
            </a:extLst>
          </p:cNvPr>
          <p:cNvGrpSpPr/>
          <p:nvPr userDrawn="1"/>
        </p:nvGrpSpPr>
        <p:grpSpPr>
          <a:xfrm>
            <a:off x="0" y="-8389"/>
            <a:ext cx="12192000" cy="6858000"/>
            <a:chOff x="0" y="-8389"/>
            <a:chExt cx="12192000" cy="6858000"/>
          </a:xfrm>
        </p:grpSpPr>
        <p:pic>
          <p:nvPicPr>
            <p:cNvPr id="7" name="Picture 6">
              <a:extLst>
                <a:ext uri="{FF2B5EF4-FFF2-40B4-BE49-F238E27FC236}">
                  <a16:creationId xmlns:a16="http://schemas.microsoft.com/office/drawing/2014/main" id="{4852FAAC-F21C-49CA-BAC8-DBF3CE3931F5}"/>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a:xfrm>
              <a:off x="0" y="-8389"/>
              <a:ext cx="12192000" cy="6858000"/>
            </a:xfrm>
            <a:prstGeom prst="rect">
              <a:avLst/>
            </a:prstGeom>
          </p:spPr>
        </p:pic>
        <p:pic>
          <p:nvPicPr>
            <p:cNvPr id="8" name="Picture 7">
              <a:extLst>
                <a:ext uri="{FF2B5EF4-FFF2-40B4-BE49-F238E27FC236}">
                  <a16:creationId xmlns:a16="http://schemas.microsoft.com/office/drawing/2014/main" id="{FAB19739-C9BB-4102-98A7-A3650B1F95AF}"/>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8248247" y="3352801"/>
              <a:ext cx="1316884" cy="3431420"/>
            </a:xfrm>
            <a:prstGeom prst="rect">
              <a:avLst/>
            </a:prstGeom>
          </p:spPr>
        </p:pic>
      </p:grpSp>
      <p:sp>
        <p:nvSpPr>
          <p:cNvPr id="2" name="Title 1"/>
          <p:cNvSpPr>
            <a:spLocks noGrp="1"/>
          </p:cNvSpPr>
          <p:nvPr>
            <p:ph type="ctrTitle"/>
          </p:nvPr>
        </p:nvSpPr>
        <p:spPr>
          <a:xfrm>
            <a:off x="431800" y="512763"/>
            <a:ext cx="5207000" cy="566737"/>
          </a:xfrm>
        </p:spPr>
        <p:txBody>
          <a:bodyPr vert="horz" anchor="t">
            <a:noAutofit/>
          </a:bodyPr>
          <a:lstStyle>
            <a:lvl1pPr algn="l">
              <a:defRPr sz="3600"/>
            </a:lvl1pPr>
          </a:lstStyle>
          <a:p>
            <a:r>
              <a:rPr lang="en-US"/>
              <a:t>Click to edit Master title style</a:t>
            </a:r>
          </a:p>
        </p:txBody>
      </p:sp>
      <p:sp>
        <p:nvSpPr>
          <p:cNvPr id="24" name="Text Placeholder 23">
            <a:extLst>
              <a:ext uri="{FF2B5EF4-FFF2-40B4-BE49-F238E27FC236}">
                <a16:creationId xmlns:a16="http://schemas.microsoft.com/office/drawing/2014/main" id="{8F22748D-F1B4-4793-8FB9-CE33AF874928}"/>
              </a:ext>
            </a:extLst>
          </p:cNvPr>
          <p:cNvSpPr>
            <a:spLocks noGrp="1"/>
          </p:cNvSpPr>
          <p:nvPr>
            <p:ph type="body" sz="quarter" idx="10"/>
          </p:nvPr>
        </p:nvSpPr>
        <p:spPr>
          <a:xfrm>
            <a:off x="431800" y="1435100"/>
            <a:ext cx="5207000" cy="1244600"/>
          </a:xfrm>
        </p:spPr>
        <p:txBody>
          <a:bodyPr>
            <a:noAutofit/>
          </a:bodyPr>
          <a:lstStyle>
            <a:lvl1pPr marL="0" indent="0">
              <a:buNone/>
              <a:defRPr sz="36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92363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2805E6-0A2D-4D92-A9E1-F6C130B8528A}"/>
              </a:ext>
            </a:extLst>
          </p:cNvPr>
          <p:cNvGraphicFramePr>
            <a:graphicFrameLocks noChangeAspect="1"/>
          </p:cNvGraphicFramePr>
          <p:nvPr userDrawn="1">
            <p:custDataLst>
              <p:tags r:id="rId2"/>
            </p:custDataLs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268" name="think-cell Slide" r:id="rId5" imgW="353" imgH="359" progId="TCLayout.ActiveDocument.1">
                  <p:embed/>
                </p:oleObj>
              </mc:Choice>
              <mc:Fallback>
                <p:oleObj name="think-cell Slide" r:id="rId5" imgW="353" imgH="359" progId="TCLayout.ActiveDocument.1">
                  <p:embed/>
                  <p:pic>
                    <p:nvPicPr>
                      <p:cNvPr id="8" name="Object 7" hidden="1">
                        <a:extLst>
                          <a:ext uri="{FF2B5EF4-FFF2-40B4-BE49-F238E27FC236}">
                            <a16:creationId xmlns:a16="http://schemas.microsoft.com/office/drawing/2014/main" id="{792805E6-0A2D-4D92-A9E1-F6C130B8528A}"/>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49EFD85-4418-4D4A-BB0C-D23596183741}"/>
              </a:ext>
            </a:extLst>
          </p:cNvPr>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667"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53568" y="365125"/>
            <a:ext cx="11484864" cy="682752"/>
          </a:xfrm>
        </p:spPr>
        <p:txBody>
          <a:bodyPr vert="horz">
            <a:noAutofit/>
          </a:bodyPr>
          <a:lstStyle>
            <a:lvl1pPr>
              <a:defRPr b="1"/>
            </a:lvl1pPr>
          </a:lstStyle>
          <a:p>
            <a:r>
              <a:rPr lang="en-US"/>
              <a:t>Click to edit Master title style</a:t>
            </a:r>
          </a:p>
        </p:txBody>
      </p:sp>
      <p:sp>
        <p:nvSpPr>
          <p:cNvPr id="9" name="Text Placeholder 4">
            <a:extLst>
              <a:ext uri="{FF2B5EF4-FFF2-40B4-BE49-F238E27FC236}">
                <a16:creationId xmlns:a16="http://schemas.microsoft.com/office/drawing/2014/main" id="{5A934B29-C237-4AE7-A018-9DC622B3DE5C}"/>
              </a:ext>
            </a:extLst>
          </p:cNvPr>
          <p:cNvSpPr>
            <a:spLocks noGrp="1"/>
          </p:cNvSpPr>
          <p:nvPr>
            <p:ph idx="1"/>
          </p:nvPr>
        </p:nvSpPr>
        <p:spPr>
          <a:xfrm>
            <a:off x="351536" y="1383339"/>
            <a:ext cx="11484864" cy="212023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23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509A0C3-B441-4E73-B762-0C1FD21A4558}"/>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2" name="think-cell Slide" r:id="rId4" imgW="353" imgH="359" progId="TCLayout.ActiveDocument.1">
                  <p:embed/>
                </p:oleObj>
              </mc:Choice>
              <mc:Fallback>
                <p:oleObj name="think-cell Slide" r:id="rId4" imgW="353" imgH="359" progId="TCLayout.ActiveDocument.1">
                  <p:embed/>
                  <p:pic>
                    <p:nvPicPr>
                      <p:cNvPr id="8" name="Object 7" hidden="1">
                        <a:extLst>
                          <a:ext uri="{FF2B5EF4-FFF2-40B4-BE49-F238E27FC236}">
                            <a16:creationId xmlns:a16="http://schemas.microsoft.com/office/drawing/2014/main" id="{3509A0C3-B441-4E73-B762-0C1FD21A45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61AE3C-3C7F-478C-BB93-0A9FE8AC7C94}"/>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B20E73C3-35EA-49F7-AB7E-CF57A5EE98A3}"/>
              </a:ext>
            </a:extLst>
          </p:cNvPr>
          <p:cNvSpPr>
            <a:spLocks noGrp="1"/>
          </p:cNvSpPr>
          <p:nvPr>
            <p:ph type="ftr" sz="quarter" idx="10"/>
          </p:nvPr>
        </p:nvSpPr>
        <p:spPr>
          <a:xfrm>
            <a:off x="4038600" y="6356350"/>
            <a:ext cx="4114800" cy="365125"/>
          </a:xfrm>
          <a:prstGeom prst="rect">
            <a:avLst/>
          </a:prstGeom>
        </p:spPr>
        <p:txBody>
          <a:bodyPr/>
          <a:lstStyle/>
          <a:p>
            <a:endParaRPr lang="en-IN" dirty="0"/>
          </a:p>
        </p:txBody>
      </p:sp>
      <p:grpSp>
        <p:nvGrpSpPr>
          <p:cNvPr id="6" name="Group 5">
            <a:extLst>
              <a:ext uri="{FF2B5EF4-FFF2-40B4-BE49-F238E27FC236}">
                <a16:creationId xmlns:a16="http://schemas.microsoft.com/office/drawing/2014/main" id="{EC36D486-FB90-4F67-97A4-777F0EBC4275}"/>
              </a:ext>
            </a:extLst>
          </p:cNvPr>
          <p:cNvGrpSpPr/>
          <p:nvPr userDrawn="1"/>
        </p:nvGrpSpPr>
        <p:grpSpPr>
          <a:xfrm>
            <a:off x="0" y="-11185"/>
            <a:ext cx="12192000" cy="6858000"/>
            <a:chOff x="0" y="-8389"/>
            <a:chExt cx="12192000" cy="6858000"/>
          </a:xfrm>
        </p:grpSpPr>
        <p:pic>
          <p:nvPicPr>
            <p:cNvPr id="4" name="Picture 3">
              <a:extLst>
                <a:ext uri="{FF2B5EF4-FFF2-40B4-BE49-F238E27FC236}">
                  <a16:creationId xmlns:a16="http://schemas.microsoft.com/office/drawing/2014/main" id="{9A738D7C-833F-4C7C-9E06-E05BB764B328}"/>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a:xfrm>
              <a:off x="0" y="-8389"/>
              <a:ext cx="12192000" cy="6858000"/>
            </a:xfrm>
            <a:prstGeom prst="rect">
              <a:avLst/>
            </a:prstGeom>
          </p:spPr>
        </p:pic>
        <p:pic>
          <p:nvPicPr>
            <p:cNvPr id="5" name="Picture 4">
              <a:extLst>
                <a:ext uri="{FF2B5EF4-FFF2-40B4-BE49-F238E27FC236}">
                  <a16:creationId xmlns:a16="http://schemas.microsoft.com/office/drawing/2014/main" id="{F2227D39-0E7A-4FEC-9755-444C857CE6A7}"/>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8117834" y="3429001"/>
              <a:ext cx="1635767" cy="3196755"/>
            </a:xfrm>
            <a:prstGeom prst="rect">
              <a:avLst/>
            </a:prstGeom>
          </p:spPr>
        </p:pic>
      </p:grpSp>
    </p:spTree>
    <p:extLst>
      <p:ext uri="{BB962C8B-B14F-4D97-AF65-F5344CB8AC3E}">
        <p14:creationId xmlns:p14="http://schemas.microsoft.com/office/powerpoint/2010/main" val="357207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2805E6-0A2D-4D92-A9E1-F6C130B8528A}"/>
              </a:ext>
            </a:extLst>
          </p:cNvPr>
          <p:cNvGraphicFramePr>
            <a:graphicFrameLocks noChangeAspect="1"/>
          </p:cNvGraphicFramePr>
          <p:nvPr userDrawn="1">
            <p:custDataLst>
              <p:tags r:id="rId2"/>
            </p:custDataLs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3316" name="think-cell Slide" r:id="rId5" imgW="353" imgH="359" progId="TCLayout.ActiveDocument.1">
                  <p:embed/>
                </p:oleObj>
              </mc:Choice>
              <mc:Fallback>
                <p:oleObj name="think-cell Slide" r:id="rId5" imgW="353" imgH="359" progId="TCLayout.ActiveDocument.1">
                  <p:embed/>
                  <p:pic>
                    <p:nvPicPr>
                      <p:cNvPr id="8" name="Object 7" hidden="1">
                        <a:extLst>
                          <a:ext uri="{FF2B5EF4-FFF2-40B4-BE49-F238E27FC236}">
                            <a16:creationId xmlns:a16="http://schemas.microsoft.com/office/drawing/2014/main" id="{792805E6-0A2D-4D92-A9E1-F6C130B8528A}"/>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49EFD85-4418-4D4A-BB0C-D23596183741}"/>
              </a:ext>
            </a:extLst>
          </p:cNvPr>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333" b="1" i="0" baseline="0" dirty="0">
              <a:latin typeface="Verdana" panose="020B0604030504040204" pitchFamily="34" charset="0"/>
              <a:ea typeface="+mj-ea"/>
              <a:cs typeface="+mj-cs"/>
              <a:sym typeface="Verdana" panose="020B0604030504040204" pitchFamily="34" charset="0"/>
            </a:endParaRPr>
          </a:p>
        </p:txBody>
      </p:sp>
    </p:spTree>
    <p:extLst>
      <p:ext uri="{BB962C8B-B14F-4D97-AF65-F5344CB8AC3E}">
        <p14:creationId xmlns:p14="http://schemas.microsoft.com/office/powerpoint/2010/main" val="59981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2.png"/><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7.xml"/><Relationship Id="rId7" Type="http://schemas.openxmlformats.org/officeDocument/2006/relationships/tags" Target="../tags/tag9.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vmlDrawing" Target="../drawings/vmlDrawing6.vml"/><Relationship Id="rId11" Type="http://schemas.openxmlformats.org/officeDocument/2006/relationships/image" Target="../media/image2.png"/><Relationship Id="rId5" Type="http://schemas.openxmlformats.org/officeDocument/2006/relationships/theme" Target="../theme/theme2.xml"/><Relationship Id="rId10" Type="http://schemas.openxmlformats.org/officeDocument/2006/relationships/image" Target="../media/image1.emf"/><Relationship Id="rId4" Type="http://schemas.openxmlformats.org/officeDocument/2006/relationships/slideLayout" Target="../slideLayouts/slideLayout8.xml"/><Relationship Id="rId9"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533" y="365125"/>
            <a:ext cx="11468527" cy="6826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1533" y="1825625"/>
            <a:ext cx="114685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7" name="Object 6" hidden="1">
            <a:extLst>
              <a:ext uri="{FF2B5EF4-FFF2-40B4-BE49-F238E27FC236}">
                <a16:creationId xmlns:a16="http://schemas.microsoft.com/office/drawing/2014/main" id="{CF611312-E18F-4F43-9147-BF06BD6EAD3F}"/>
              </a:ext>
            </a:extLst>
          </p:cNvPr>
          <p:cNvGraphicFramePr>
            <a:graphicFrameLocks noChangeAspect="1"/>
          </p:cNvGraphicFramePr>
          <p:nvPr userDrawn="1">
            <p:custDataLst>
              <p:tags r:id="rId7"/>
            </p:custDataLst>
            <p:extLst>
              <p:ext uri="{D42A27DB-BD31-4B8C-83A1-F6EECF244321}">
                <p14:modId xmlns:p14="http://schemas.microsoft.com/office/powerpoint/2010/main" val="201439607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38" name="think-cell Slide" r:id="rId9" imgW="353" imgH="359" progId="TCLayout.ActiveDocument.1">
                  <p:embed/>
                </p:oleObj>
              </mc:Choice>
              <mc:Fallback>
                <p:oleObj name="think-cell Slide" r:id="rId9" imgW="353" imgH="359" progId="TCLayout.ActiveDocument.1">
                  <p:embed/>
                  <p:pic>
                    <p:nvPicPr>
                      <p:cNvPr id="7" name="Object 6" hidden="1">
                        <a:extLst>
                          <a:ext uri="{FF2B5EF4-FFF2-40B4-BE49-F238E27FC236}">
                            <a16:creationId xmlns:a16="http://schemas.microsoft.com/office/drawing/2014/main" id="{CF611312-E18F-4F43-9147-BF06BD6EAD3F}"/>
                          </a:ext>
                        </a:extLst>
                      </p:cNvPr>
                      <p:cNvPicPr/>
                      <p:nvPr/>
                    </p:nvPicPr>
                    <p:blipFill>
                      <a:blip r:embed="rId10"/>
                      <a:stretch>
                        <a:fillRect/>
                      </a:stretch>
                    </p:blipFill>
                    <p:spPr>
                      <a:xfrm>
                        <a:off x="2118" y="2118"/>
                        <a:ext cx="2117" cy="211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722FBF1-1A34-4C00-9586-9500F0A4705A}"/>
              </a:ext>
            </a:extLst>
          </p:cNvPr>
          <p:cNvSpPr/>
          <p:nvPr userDrawn="1">
            <p:custDataLst>
              <p:tags r:id="rId8"/>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667" b="1" i="0" baseline="0">
              <a:latin typeface="Arial" panose="020B0604020202020204" pitchFamily="34" charset="0"/>
              <a:ea typeface="+mj-ea"/>
              <a:cs typeface="+mj-cs"/>
              <a:sym typeface="Arial" panose="020B0604020202020204" pitchFamily="34" charset="0"/>
            </a:endParaRPr>
          </a:p>
        </p:txBody>
      </p:sp>
      <p:sp>
        <p:nvSpPr>
          <p:cNvPr id="9" name="Rectangle: Top Corners Rounded 8">
            <a:extLst>
              <a:ext uri="{FF2B5EF4-FFF2-40B4-BE49-F238E27FC236}">
                <a16:creationId xmlns:a16="http://schemas.microsoft.com/office/drawing/2014/main" id="{DCE036B5-892C-42BF-8BEC-342BE5769170}"/>
              </a:ext>
            </a:extLst>
          </p:cNvPr>
          <p:cNvSpPr/>
          <p:nvPr userDrawn="1"/>
        </p:nvSpPr>
        <p:spPr>
          <a:xfrm>
            <a:off x="11362861" y="6474563"/>
            <a:ext cx="457200" cy="281837"/>
          </a:xfrm>
          <a:prstGeom prst="round2SameRect">
            <a:avLst>
              <a:gd name="adj1" fmla="val 23426"/>
              <a:gd name="adj2" fmla="val 0"/>
            </a:avLst>
          </a:prstGeom>
          <a:solidFill>
            <a:srgbClr val="E22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0" name="TextBox 9">
            <a:extLst>
              <a:ext uri="{FF2B5EF4-FFF2-40B4-BE49-F238E27FC236}">
                <a16:creationId xmlns:a16="http://schemas.microsoft.com/office/drawing/2014/main" id="{A73AF54C-4023-416F-9B2C-4A177C1A9E6C}"/>
              </a:ext>
            </a:extLst>
          </p:cNvPr>
          <p:cNvSpPr txBox="1"/>
          <p:nvPr userDrawn="1"/>
        </p:nvSpPr>
        <p:spPr>
          <a:xfrm>
            <a:off x="11346523" y="6474647"/>
            <a:ext cx="489879" cy="276999"/>
          </a:xfrm>
          <a:prstGeom prst="rect">
            <a:avLst/>
          </a:prstGeom>
          <a:noFill/>
        </p:spPr>
        <p:txBody>
          <a:bodyPr wrap="square" rtlCol="0" anchor="ctr">
            <a:spAutoFit/>
          </a:bodyPr>
          <a:lstStyle/>
          <a:p>
            <a:pPr algn="ctr"/>
            <a:fld id="{DF408F7A-B94C-44C3-AED2-D20BB3D05E6C}" type="slidenum">
              <a:rPr lang="en-US" sz="1200" smtClean="0">
                <a:solidFill>
                  <a:schemeClr val="bg1"/>
                </a:solidFill>
                <a:latin typeface="+mn-lt"/>
              </a:rPr>
              <a:pPr algn="ctr"/>
              <a:t>‹#›</a:t>
            </a:fld>
            <a:endParaRPr lang="en-US" sz="1200">
              <a:solidFill>
                <a:schemeClr val="bg1"/>
              </a:solidFill>
              <a:latin typeface="+mn-lt"/>
            </a:endParaRPr>
          </a:p>
        </p:txBody>
      </p:sp>
      <p:sp>
        <p:nvSpPr>
          <p:cNvPr id="12" name="Rectangle 11">
            <a:extLst>
              <a:ext uri="{FF2B5EF4-FFF2-40B4-BE49-F238E27FC236}">
                <a16:creationId xmlns:a16="http://schemas.microsoft.com/office/drawing/2014/main" id="{EDEF16C0-B064-4A5B-8723-97AC88FA87AD}"/>
              </a:ext>
            </a:extLst>
          </p:cNvPr>
          <p:cNvSpPr/>
          <p:nvPr userDrawn="1"/>
        </p:nvSpPr>
        <p:spPr>
          <a:xfrm>
            <a:off x="1" y="6756400"/>
            <a:ext cx="12191999" cy="101600"/>
          </a:xfrm>
          <a:prstGeom prst="rect">
            <a:avLst/>
          </a:prstGeom>
          <a:solidFill>
            <a:srgbClr val="E22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p>
        </p:txBody>
      </p:sp>
      <p:pic>
        <p:nvPicPr>
          <p:cNvPr id="14" name="Picture 2">
            <a:extLst>
              <a:ext uri="{FF2B5EF4-FFF2-40B4-BE49-F238E27FC236}">
                <a16:creationId xmlns:a16="http://schemas.microsoft.com/office/drawing/2014/main" id="{908AB7E0-D1C7-48EF-9E67-0E831FD74BC8}"/>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17636" y="6195729"/>
            <a:ext cx="949664" cy="50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51101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533" y="365125"/>
            <a:ext cx="11468527" cy="6826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1533" y="1825625"/>
            <a:ext cx="114685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7" name="Object 6" hidden="1">
            <a:extLst>
              <a:ext uri="{FF2B5EF4-FFF2-40B4-BE49-F238E27FC236}">
                <a16:creationId xmlns:a16="http://schemas.microsoft.com/office/drawing/2014/main" id="{CF611312-E18F-4F43-9147-BF06BD6EAD3F}"/>
              </a:ext>
            </a:extLst>
          </p:cNvPr>
          <p:cNvGraphicFramePr>
            <a:graphicFrameLocks noChangeAspect="1"/>
          </p:cNvGraphicFramePr>
          <p:nvPr userDrawn="1">
            <p:custDataLst>
              <p:tags r:id="rId7"/>
            </p:custDataLs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9220" name="think-cell Slide" r:id="rId9" imgW="353" imgH="359" progId="TCLayout.ActiveDocument.1">
                  <p:embed/>
                </p:oleObj>
              </mc:Choice>
              <mc:Fallback>
                <p:oleObj name="think-cell Slide" r:id="rId9" imgW="353" imgH="359" progId="TCLayout.ActiveDocument.1">
                  <p:embed/>
                  <p:pic>
                    <p:nvPicPr>
                      <p:cNvPr id="7" name="Object 6" hidden="1">
                        <a:extLst>
                          <a:ext uri="{FF2B5EF4-FFF2-40B4-BE49-F238E27FC236}">
                            <a16:creationId xmlns:a16="http://schemas.microsoft.com/office/drawing/2014/main" id="{CF611312-E18F-4F43-9147-BF06BD6EAD3F}"/>
                          </a:ext>
                        </a:extLst>
                      </p:cNvPr>
                      <p:cNvPicPr/>
                      <p:nvPr/>
                    </p:nvPicPr>
                    <p:blipFill>
                      <a:blip r:embed="rId10"/>
                      <a:stretch>
                        <a:fillRect/>
                      </a:stretch>
                    </p:blipFill>
                    <p:spPr>
                      <a:xfrm>
                        <a:off x="2118" y="2118"/>
                        <a:ext cx="2117" cy="211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722FBF1-1A34-4C00-9586-9500F0A4705A}"/>
              </a:ext>
            </a:extLst>
          </p:cNvPr>
          <p:cNvSpPr/>
          <p:nvPr userDrawn="1">
            <p:custDataLst>
              <p:tags r:id="rId8"/>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667" b="1" i="0" baseline="0" dirty="0">
              <a:latin typeface="Arial" panose="020B0604020202020204" pitchFamily="34" charset="0"/>
              <a:ea typeface="+mj-ea"/>
              <a:cs typeface="+mj-cs"/>
              <a:sym typeface="Arial" panose="020B0604020202020204" pitchFamily="34" charset="0"/>
            </a:endParaRPr>
          </a:p>
        </p:txBody>
      </p:sp>
      <p:sp>
        <p:nvSpPr>
          <p:cNvPr id="9" name="Rectangle: Top Corners Rounded 8">
            <a:extLst>
              <a:ext uri="{FF2B5EF4-FFF2-40B4-BE49-F238E27FC236}">
                <a16:creationId xmlns:a16="http://schemas.microsoft.com/office/drawing/2014/main" id="{DCE036B5-892C-42BF-8BEC-342BE5769170}"/>
              </a:ext>
            </a:extLst>
          </p:cNvPr>
          <p:cNvSpPr/>
          <p:nvPr userDrawn="1"/>
        </p:nvSpPr>
        <p:spPr>
          <a:xfrm>
            <a:off x="11362861" y="6474563"/>
            <a:ext cx="457200" cy="281837"/>
          </a:xfrm>
          <a:prstGeom prst="round2SameRect">
            <a:avLst>
              <a:gd name="adj1" fmla="val 23426"/>
              <a:gd name="adj2" fmla="val 0"/>
            </a:avLst>
          </a:prstGeom>
          <a:solidFill>
            <a:srgbClr val="E22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p>
        </p:txBody>
      </p:sp>
      <p:sp>
        <p:nvSpPr>
          <p:cNvPr id="10" name="TextBox 9">
            <a:extLst>
              <a:ext uri="{FF2B5EF4-FFF2-40B4-BE49-F238E27FC236}">
                <a16:creationId xmlns:a16="http://schemas.microsoft.com/office/drawing/2014/main" id="{A73AF54C-4023-416F-9B2C-4A177C1A9E6C}"/>
              </a:ext>
            </a:extLst>
          </p:cNvPr>
          <p:cNvSpPr txBox="1"/>
          <p:nvPr userDrawn="1"/>
        </p:nvSpPr>
        <p:spPr>
          <a:xfrm>
            <a:off x="11346523" y="6474647"/>
            <a:ext cx="489879" cy="276999"/>
          </a:xfrm>
          <a:prstGeom prst="rect">
            <a:avLst/>
          </a:prstGeom>
          <a:noFill/>
        </p:spPr>
        <p:txBody>
          <a:bodyPr wrap="square" rtlCol="0" anchor="ctr">
            <a:spAutoFit/>
          </a:bodyPr>
          <a:lstStyle/>
          <a:p>
            <a:pPr algn="ctr"/>
            <a:fld id="{DF408F7A-B94C-44C3-AED2-D20BB3D05E6C}" type="slidenum">
              <a:rPr lang="en-US" sz="1200" smtClean="0">
                <a:solidFill>
                  <a:schemeClr val="bg1"/>
                </a:solidFill>
                <a:latin typeface="+mn-lt"/>
              </a:rPr>
              <a:pPr algn="ctr"/>
              <a:t>‹#›</a:t>
            </a:fld>
            <a:endParaRPr lang="en-US" sz="1200" dirty="0">
              <a:solidFill>
                <a:schemeClr val="bg1"/>
              </a:solidFill>
              <a:latin typeface="+mn-lt"/>
            </a:endParaRPr>
          </a:p>
        </p:txBody>
      </p:sp>
      <p:sp>
        <p:nvSpPr>
          <p:cNvPr id="12" name="Rectangle 11">
            <a:extLst>
              <a:ext uri="{FF2B5EF4-FFF2-40B4-BE49-F238E27FC236}">
                <a16:creationId xmlns:a16="http://schemas.microsoft.com/office/drawing/2014/main" id="{EDEF16C0-B064-4A5B-8723-97AC88FA87AD}"/>
              </a:ext>
            </a:extLst>
          </p:cNvPr>
          <p:cNvSpPr/>
          <p:nvPr userDrawn="1"/>
        </p:nvSpPr>
        <p:spPr>
          <a:xfrm>
            <a:off x="1" y="6756400"/>
            <a:ext cx="12191999" cy="101600"/>
          </a:xfrm>
          <a:prstGeom prst="rect">
            <a:avLst/>
          </a:prstGeom>
          <a:solidFill>
            <a:srgbClr val="E22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p>
        </p:txBody>
      </p:sp>
      <p:pic>
        <p:nvPicPr>
          <p:cNvPr id="14" name="Picture 2">
            <a:extLst>
              <a:ext uri="{FF2B5EF4-FFF2-40B4-BE49-F238E27FC236}">
                <a16:creationId xmlns:a16="http://schemas.microsoft.com/office/drawing/2014/main" id="{908AB7E0-D1C7-48EF-9E67-0E831FD74BC8}"/>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17636" y="6195729"/>
            <a:ext cx="949664" cy="50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5148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bq.gov/municipaldevelopment/architects-engineers-contractors/cip-solicitations" TargetMode="External"/><Relationship Id="rId2" Type="http://schemas.openxmlformats.org/officeDocument/2006/relationships/hyperlink" Target="https://www.academyplans.com/jobs/public" TargetMode="External"/><Relationship Id="rId1" Type="http://schemas.openxmlformats.org/officeDocument/2006/relationships/slideLayout" Target="../slideLayouts/slideLayout2.xml"/><Relationship Id="rId4" Type="http://schemas.openxmlformats.org/officeDocument/2006/relationships/hyperlink" Target="https://twitter.com/abqdmd" TargetMode="External"/></Relationships>
</file>

<file path=ppt/slides/_rels/slide1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2.png"/><Relationship Id="rId18" Type="http://schemas.openxmlformats.org/officeDocument/2006/relationships/customXml" Target="../ink/ink8.xml"/><Relationship Id="rId3" Type="http://schemas.openxmlformats.org/officeDocument/2006/relationships/image" Target="../media/image9.png"/><Relationship Id="rId7" Type="http://schemas.openxmlformats.org/officeDocument/2006/relationships/image" Target="../media/image90.png"/><Relationship Id="rId12" Type="http://schemas.openxmlformats.org/officeDocument/2006/relationships/customXml" Target="../ink/ink5.xml"/><Relationship Id="rId17" Type="http://schemas.openxmlformats.org/officeDocument/2006/relationships/image" Target="../media/image14.png"/><Relationship Id="rId2" Type="http://schemas.openxmlformats.org/officeDocument/2006/relationships/image" Target="../media/image8.png"/><Relationship Id="rId16" Type="http://schemas.openxmlformats.org/officeDocument/2006/relationships/customXml" Target="../ink/ink7.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image" Target="../media/image11.png"/><Relationship Id="rId5" Type="http://schemas.openxmlformats.org/officeDocument/2006/relationships/image" Target="../media/image80.png"/><Relationship Id="rId15" Type="http://schemas.openxmlformats.org/officeDocument/2006/relationships/image" Target="../media/image13.png"/><Relationship Id="rId10" Type="http://schemas.openxmlformats.org/officeDocument/2006/relationships/customXml" Target="../ink/ink4.xml"/><Relationship Id="rId19" Type="http://schemas.openxmlformats.org/officeDocument/2006/relationships/image" Target="../media/image15.png"/><Relationship Id="rId4" Type="http://schemas.openxmlformats.org/officeDocument/2006/relationships/customXml" Target="../ink/ink1.xml"/><Relationship Id="rId9" Type="http://schemas.openxmlformats.org/officeDocument/2006/relationships/image" Target="../media/image10.png"/><Relationship Id="rId14" Type="http://schemas.openxmlformats.org/officeDocument/2006/relationships/customXml" Target="../ink/ink6.xml"/></Relationships>
</file>

<file path=ppt/slides/_rels/slide16.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customXml" Target="../ink/ink16.xml"/><Relationship Id="rId26" Type="http://schemas.openxmlformats.org/officeDocument/2006/relationships/customXml" Target="../ink/ink20.xml"/><Relationship Id="rId3" Type="http://schemas.openxmlformats.org/officeDocument/2006/relationships/image" Target="../media/image17.png"/><Relationship Id="rId21" Type="http://schemas.openxmlformats.org/officeDocument/2006/relationships/image" Target="../media/image26.png"/><Relationship Id="rId34" Type="http://schemas.openxmlformats.org/officeDocument/2006/relationships/customXml" Target="../ink/ink24.xml"/><Relationship Id="rId7" Type="http://schemas.openxmlformats.org/officeDocument/2006/relationships/image" Target="../media/image19.png"/><Relationship Id="rId12" Type="http://schemas.openxmlformats.org/officeDocument/2006/relationships/customXml" Target="../ink/ink13.xml"/><Relationship Id="rId17" Type="http://schemas.openxmlformats.org/officeDocument/2006/relationships/image" Target="../media/image24.png"/><Relationship Id="rId25" Type="http://schemas.openxmlformats.org/officeDocument/2006/relationships/image" Target="../media/image28.png"/><Relationship Id="rId33" Type="http://schemas.openxmlformats.org/officeDocument/2006/relationships/image" Target="../media/image32.png"/><Relationship Id="rId2" Type="http://schemas.openxmlformats.org/officeDocument/2006/relationships/image" Target="../media/image16.png"/><Relationship Id="rId16" Type="http://schemas.openxmlformats.org/officeDocument/2006/relationships/customXml" Target="../ink/ink15.xml"/><Relationship Id="rId20" Type="http://schemas.openxmlformats.org/officeDocument/2006/relationships/customXml" Target="../ink/ink17.xml"/><Relationship Id="rId29"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customXml" Target="../ink/ink10.xml"/><Relationship Id="rId11" Type="http://schemas.openxmlformats.org/officeDocument/2006/relationships/image" Target="../media/image21.png"/><Relationship Id="rId24" Type="http://schemas.openxmlformats.org/officeDocument/2006/relationships/customXml" Target="../ink/ink19.xml"/><Relationship Id="rId32" Type="http://schemas.openxmlformats.org/officeDocument/2006/relationships/customXml" Target="../ink/ink23.xml"/><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27.png"/><Relationship Id="rId28" Type="http://schemas.openxmlformats.org/officeDocument/2006/relationships/customXml" Target="../ink/ink21.xml"/><Relationship Id="rId10" Type="http://schemas.openxmlformats.org/officeDocument/2006/relationships/customXml" Target="../ink/ink12.xml"/><Relationship Id="rId19" Type="http://schemas.openxmlformats.org/officeDocument/2006/relationships/image" Target="../media/image25.png"/><Relationship Id="rId31" Type="http://schemas.openxmlformats.org/officeDocument/2006/relationships/image" Target="../media/image31.png"/><Relationship Id="rId4" Type="http://schemas.openxmlformats.org/officeDocument/2006/relationships/customXml" Target="../ink/ink9.xml"/><Relationship Id="rId9" Type="http://schemas.openxmlformats.org/officeDocument/2006/relationships/image" Target="../media/image20.png"/><Relationship Id="rId14" Type="http://schemas.openxmlformats.org/officeDocument/2006/relationships/customXml" Target="../ink/ink14.xml"/><Relationship Id="rId22" Type="http://schemas.openxmlformats.org/officeDocument/2006/relationships/customXml" Target="../ink/ink18.xml"/><Relationship Id="rId27" Type="http://schemas.openxmlformats.org/officeDocument/2006/relationships/image" Target="../media/image29.png"/><Relationship Id="rId30" Type="http://schemas.openxmlformats.org/officeDocument/2006/relationships/customXml" Target="../ink/ink22.xml"/><Relationship Id="rId35" Type="http://schemas.openxmlformats.org/officeDocument/2006/relationships/image" Target="../media/image33.png"/><Relationship Id="rId8" Type="http://schemas.openxmlformats.org/officeDocument/2006/relationships/customXml" Target="../ink/ink11.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mailto:CityClerk@cabq.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oei@cabq.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cabq.gov/gender-pay-equity-initiative" TargetMode="External"/><Relationship Id="rId2" Type="http://schemas.openxmlformats.org/officeDocument/2006/relationships/hyperlink" Target="mailto:oei@cabq.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abq.gov/municipaldevelopm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cabq.gov/municipaldevelopment/architects-engineers-contractors/cip-construction-information" TargetMode="External"/><Relationship Id="rId2" Type="http://schemas.openxmlformats.org/officeDocument/2006/relationships/hyperlink" Target="https://www.cabq.gov/dfa/purchasing-division" TargetMode="External"/><Relationship Id="rId1" Type="http://schemas.openxmlformats.org/officeDocument/2006/relationships/slideLayout" Target="../slideLayouts/slideLayout2.xml"/><Relationship Id="rId4" Type="http://schemas.openxmlformats.org/officeDocument/2006/relationships/hyperlink" Target="https://www.cabq.gov/planning/building-development-services/design-review-construction-for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19FB6B-93CA-49EA-873E-1F45F128228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46" name="think-cell Slide" r:id="rId4" imgW="353" imgH="359" progId="TCLayout.ActiveDocument.1">
                  <p:embed/>
                </p:oleObj>
              </mc:Choice>
              <mc:Fallback>
                <p:oleObj name="think-cell Slide" r:id="rId4" imgW="353" imgH="359" progId="TCLayout.ActiveDocument.1">
                  <p:embed/>
                  <p:pic>
                    <p:nvPicPr>
                      <p:cNvPr id="4" name="Object 3" hidden="1">
                        <a:extLst>
                          <a:ext uri="{FF2B5EF4-FFF2-40B4-BE49-F238E27FC236}">
                            <a16:creationId xmlns:a16="http://schemas.microsoft.com/office/drawing/2014/main" id="{6419FB6B-93CA-49EA-873E-1F45F12822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C7E26FD-A76C-4490-8EF6-050C4165C210}"/>
              </a:ext>
            </a:extLst>
          </p:cNvPr>
          <p:cNvSpPr>
            <a:spLocks noGrp="1"/>
          </p:cNvSpPr>
          <p:nvPr>
            <p:ph type="ctrTitle"/>
          </p:nvPr>
        </p:nvSpPr>
        <p:spPr>
          <a:xfrm>
            <a:off x="171100" y="481767"/>
            <a:ext cx="5207000" cy="566737"/>
          </a:xfrm>
        </p:spPr>
        <p:txBody>
          <a:bodyPr vert="horz">
            <a:noAutofit/>
          </a:bodyPr>
          <a:lstStyle/>
          <a:p>
            <a:pPr algn="ctr"/>
            <a:r>
              <a:rPr lang="en-US" sz="3200" b="1" dirty="0">
                <a:latin typeface="+mn-lt"/>
              </a:rPr>
              <a:t>Department of Municipal Development</a:t>
            </a:r>
            <a:br>
              <a:rPr lang="en-US" sz="2000" b="1" dirty="0">
                <a:latin typeface="+mn-lt"/>
              </a:rPr>
            </a:br>
            <a:br>
              <a:rPr lang="en-US" sz="2000" b="1" dirty="0">
                <a:latin typeface="+mn-lt"/>
              </a:rPr>
            </a:br>
            <a:r>
              <a:rPr lang="en-US" sz="2400" dirty="0">
                <a:latin typeface="+mn-lt"/>
              </a:rPr>
              <a:t>CIP B</a:t>
            </a:r>
            <a:r>
              <a:rPr lang="en-US" sz="2400" b="1" dirty="0">
                <a:latin typeface="+mn-lt"/>
              </a:rPr>
              <a:t>idding and Contract Book Overview</a:t>
            </a:r>
            <a:br>
              <a:rPr lang="en-US" sz="2400" b="1" dirty="0">
                <a:latin typeface="+mn-lt"/>
              </a:rPr>
            </a:br>
            <a:r>
              <a:rPr lang="en-US" sz="2400" dirty="0">
                <a:latin typeface="+mn-lt"/>
              </a:rPr>
              <a:t>June 14</a:t>
            </a:r>
            <a:r>
              <a:rPr lang="en-US" sz="2400" b="1" dirty="0">
                <a:latin typeface="+mn-lt"/>
              </a:rPr>
              <a:t>, 2022</a:t>
            </a:r>
          </a:p>
        </p:txBody>
      </p:sp>
      <p:pic>
        <p:nvPicPr>
          <p:cNvPr id="12" name="Picture 11">
            <a:extLst>
              <a:ext uri="{FF2B5EF4-FFF2-40B4-BE49-F238E27FC236}">
                <a16:creationId xmlns:a16="http://schemas.microsoft.com/office/drawing/2014/main" id="{4178D940-0257-4D71-98A8-E0A6A5B2C2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9728" y="5357991"/>
            <a:ext cx="1329979" cy="1329979"/>
          </a:xfrm>
          <a:prstGeom prst="rect">
            <a:avLst/>
          </a:prstGeom>
        </p:spPr>
      </p:pic>
    </p:spTree>
    <p:extLst>
      <p:ext uri="{BB962C8B-B14F-4D97-AF65-F5344CB8AC3E}">
        <p14:creationId xmlns:p14="http://schemas.microsoft.com/office/powerpoint/2010/main" val="3010577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C020-43B9-4AEB-919C-1D7EDEA208A9}"/>
              </a:ext>
            </a:extLst>
          </p:cNvPr>
          <p:cNvSpPr>
            <a:spLocks noGrp="1"/>
          </p:cNvSpPr>
          <p:nvPr>
            <p:ph type="title"/>
          </p:nvPr>
        </p:nvSpPr>
        <p:spPr/>
        <p:txBody>
          <a:bodyPr/>
          <a:lstStyle/>
          <a:p>
            <a:pPr algn="ctr"/>
            <a:r>
              <a:rPr lang="en-US" sz="2800" dirty="0">
                <a:solidFill>
                  <a:srgbClr val="FF0000"/>
                </a:solidFill>
              </a:rPr>
              <a:t>Bidding and Construction Contracts</a:t>
            </a:r>
          </a:p>
        </p:txBody>
      </p:sp>
      <p:sp>
        <p:nvSpPr>
          <p:cNvPr id="3" name="Content Placeholder 2">
            <a:extLst>
              <a:ext uri="{FF2B5EF4-FFF2-40B4-BE49-F238E27FC236}">
                <a16:creationId xmlns:a16="http://schemas.microsoft.com/office/drawing/2014/main" id="{B662960B-D705-4F13-994A-C647BC644ED8}"/>
              </a:ext>
            </a:extLst>
          </p:cNvPr>
          <p:cNvSpPr>
            <a:spLocks noGrp="1"/>
          </p:cNvSpPr>
          <p:nvPr>
            <p:ph idx="1"/>
          </p:nvPr>
        </p:nvSpPr>
        <p:spPr>
          <a:xfrm>
            <a:off x="351536" y="1383339"/>
            <a:ext cx="11484864" cy="2226250"/>
          </a:xfrm>
        </p:spPr>
        <p:txBody>
          <a:bodyPr/>
          <a:lstStyle/>
          <a:p>
            <a:pPr>
              <a:spcAft>
                <a:spcPts val="1200"/>
              </a:spcAft>
            </a:pPr>
            <a:r>
              <a:rPr lang="en-US" sz="2400" dirty="0">
                <a:solidFill>
                  <a:schemeClr val="bg1"/>
                </a:solidFill>
              </a:rPr>
              <a:t>The General Conditions of the City of Albuquerque Standard Specifications for Public Works Construction 2020 Edition, as amended by the Supplemental General Conditions (see SGC-1 through SGC-8 of the boilerplate)</a:t>
            </a:r>
          </a:p>
          <a:p>
            <a:pPr>
              <a:spcAft>
                <a:spcPts val="1200"/>
              </a:spcAft>
            </a:pPr>
            <a:r>
              <a:rPr lang="en-US" sz="2400" dirty="0">
                <a:solidFill>
                  <a:schemeClr val="bg1"/>
                </a:solidFill>
              </a:rPr>
              <a:t>Subcontractor’s Fair Practices Act Section 13-4-31, et seq., NMSA 1978 (“SFPA”)</a:t>
            </a:r>
          </a:p>
          <a:p>
            <a:endParaRPr lang="en-US" sz="2400" dirty="0">
              <a:solidFill>
                <a:schemeClr val="bg1"/>
              </a:solidFill>
            </a:endParaRPr>
          </a:p>
        </p:txBody>
      </p:sp>
    </p:spTree>
    <p:extLst>
      <p:ext uri="{BB962C8B-B14F-4D97-AF65-F5344CB8AC3E}">
        <p14:creationId xmlns:p14="http://schemas.microsoft.com/office/powerpoint/2010/main" val="408807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C020-43B9-4AEB-919C-1D7EDEA208A9}"/>
              </a:ext>
            </a:extLst>
          </p:cNvPr>
          <p:cNvSpPr>
            <a:spLocks noGrp="1"/>
          </p:cNvSpPr>
          <p:nvPr>
            <p:ph type="title"/>
          </p:nvPr>
        </p:nvSpPr>
        <p:spPr/>
        <p:txBody>
          <a:bodyPr/>
          <a:lstStyle/>
          <a:p>
            <a:pPr algn="ctr"/>
            <a:r>
              <a:rPr lang="en-US" sz="2800" dirty="0">
                <a:solidFill>
                  <a:srgbClr val="FF0000"/>
                </a:solidFill>
              </a:rPr>
              <a:t>Procurement Methodology</a:t>
            </a:r>
          </a:p>
        </p:txBody>
      </p:sp>
      <p:sp>
        <p:nvSpPr>
          <p:cNvPr id="3" name="Content Placeholder 2">
            <a:extLst>
              <a:ext uri="{FF2B5EF4-FFF2-40B4-BE49-F238E27FC236}">
                <a16:creationId xmlns:a16="http://schemas.microsoft.com/office/drawing/2014/main" id="{B662960B-D705-4F13-994A-C647BC644ED8}"/>
              </a:ext>
            </a:extLst>
          </p:cNvPr>
          <p:cNvSpPr>
            <a:spLocks noGrp="1"/>
          </p:cNvSpPr>
          <p:nvPr>
            <p:ph idx="1"/>
          </p:nvPr>
        </p:nvSpPr>
        <p:spPr>
          <a:xfrm>
            <a:off x="435426" y="1363819"/>
            <a:ext cx="11484864" cy="4130361"/>
          </a:xfrm>
        </p:spPr>
        <p:txBody>
          <a:bodyPr/>
          <a:lstStyle/>
          <a:p>
            <a:pPr>
              <a:spcAft>
                <a:spcPts val="1200"/>
              </a:spcAft>
            </a:pPr>
            <a:r>
              <a:rPr lang="en-US" sz="2400" dirty="0">
                <a:solidFill>
                  <a:schemeClr val="bg1"/>
                </a:solidFill>
              </a:rPr>
              <a:t>Deputy Director determines the appropriate procurement methodology for procurements managed by the CIP Division</a:t>
            </a:r>
          </a:p>
          <a:p>
            <a:pPr marL="0">
              <a:spcAft>
                <a:spcPts val="1200"/>
              </a:spcAft>
            </a:pPr>
            <a:r>
              <a:rPr lang="en-US" sz="2400" dirty="0">
                <a:solidFill>
                  <a:schemeClr val="bg1"/>
                </a:solidFill>
              </a:rPr>
              <a:t>Design Bid Build Delivery Method</a:t>
            </a:r>
          </a:p>
          <a:p>
            <a:pPr marL="914400" lvl="3">
              <a:spcBef>
                <a:spcPts val="1000"/>
              </a:spcBef>
              <a:spcAft>
                <a:spcPts val="1200"/>
              </a:spcAft>
            </a:pPr>
            <a:r>
              <a:rPr lang="en-US" sz="2000" dirty="0">
                <a:solidFill>
                  <a:schemeClr val="bg1"/>
                </a:solidFill>
              </a:rPr>
              <a:t>Competitive sealed bids – Request for Bids (RFB)</a:t>
            </a:r>
          </a:p>
          <a:p>
            <a:pPr marL="914400" lvl="3">
              <a:spcBef>
                <a:spcPts val="1000"/>
              </a:spcBef>
              <a:spcAft>
                <a:spcPts val="1200"/>
              </a:spcAft>
            </a:pPr>
            <a:r>
              <a:rPr lang="en-US" sz="2000" dirty="0">
                <a:solidFill>
                  <a:schemeClr val="bg1"/>
                </a:solidFill>
              </a:rPr>
              <a:t>Competitive sealed proposals – Request for Proposals (RFP)</a:t>
            </a:r>
          </a:p>
          <a:p>
            <a:pPr marL="0">
              <a:spcAft>
                <a:spcPts val="1200"/>
              </a:spcAft>
            </a:pPr>
            <a:r>
              <a:rPr lang="en-US" sz="2400" dirty="0">
                <a:solidFill>
                  <a:schemeClr val="bg1"/>
                </a:solidFill>
              </a:rPr>
              <a:t>Construction Manager at Risk (CMAR)</a:t>
            </a:r>
          </a:p>
          <a:p>
            <a:pPr marL="914400" lvl="3">
              <a:spcBef>
                <a:spcPts val="1000"/>
              </a:spcBef>
              <a:spcAft>
                <a:spcPts val="1200"/>
              </a:spcAft>
            </a:pPr>
            <a:r>
              <a:rPr lang="en-US" sz="2000" dirty="0">
                <a:solidFill>
                  <a:schemeClr val="bg1"/>
                </a:solidFill>
              </a:rPr>
              <a:t>For Public Works Projects estimated to cost more than $5,000,000</a:t>
            </a:r>
          </a:p>
          <a:p>
            <a:pPr marL="914400" lvl="3">
              <a:spcBef>
                <a:spcPts val="1000"/>
              </a:spcBef>
              <a:spcAft>
                <a:spcPts val="1200"/>
              </a:spcAft>
            </a:pPr>
            <a:r>
              <a:rPr lang="en-US" sz="2000" dirty="0">
                <a:solidFill>
                  <a:schemeClr val="bg1"/>
                </a:solidFill>
              </a:rPr>
              <a:t>Requires the use of competitive sealed proposals. </a:t>
            </a:r>
          </a:p>
        </p:txBody>
      </p:sp>
    </p:spTree>
    <p:extLst>
      <p:ext uri="{BB962C8B-B14F-4D97-AF65-F5344CB8AC3E}">
        <p14:creationId xmlns:p14="http://schemas.microsoft.com/office/powerpoint/2010/main" val="155841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C020-43B9-4AEB-919C-1D7EDEA208A9}"/>
              </a:ext>
            </a:extLst>
          </p:cNvPr>
          <p:cNvSpPr>
            <a:spLocks noGrp="1"/>
          </p:cNvSpPr>
          <p:nvPr>
            <p:ph type="title"/>
          </p:nvPr>
        </p:nvSpPr>
        <p:spPr/>
        <p:txBody>
          <a:bodyPr/>
          <a:lstStyle/>
          <a:p>
            <a:pPr algn="ctr"/>
            <a:r>
              <a:rPr lang="en-US" sz="2800" dirty="0">
                <a:solidFill>
                  <a:srgbClr val="FF0000"/>
                </a:solidFill>
              </a:rPr>
              <a:t>Bidding Schedules – Request for Bids</a:t>
            </a:r>
          </a:p>
        </p:txBody>
      </p:sp>
      <p:sp>
        <p:nvSpPr>
          <p:cNvPr id="3" name="Content Placeholder 2">
            <a:extLst>
              <a:ext uri="{FF2B5EF4-FFF2-40B4-BE49-F238E27FC236}">
                <a16:creationId xmlns:a16="http://schemas.microsoft.com/office/drawing/2014/main" id="{B662960B-D705-4F13-994A-C647BC644ED8}"/>
              </a:ext>
            </a:extLst>
          </p:cNvPr>
          <p:cNvSpPr>
            <a:spLocks noGrp="1"/>
          </p:cNvSpPr>
          <p:nvPr>
            <p:ph idx="1"/>
          </p:nvPr>
        </p:nvSpPr>
        <p:spPr>
          <a:xfrm>
            <a:off x="645150" y="1333103"/>
            <a:ext cx="5009029" cy="4034951"/>
          </a:xfrm>
        </p:spPr>
        <p:txBody>
          <a:bodyPr/>
          <a:lstStyle/>
          <a:p>
            <a:pPr marL="0" indent="0">
              <a:buNone/>
            </a:pPr>
            <a:r>
              <a:rPr lang="en-US" sz="2400" b="1" dirty="0">
                <a:solidFill>
                  <a:schemeClr val="bg1"/>
                </a:solidFill>
              </a:rPr>
              <a:t>Non-federal:</a:t>
            </a:r>
            <a:endParaRPr lang="en-US" sz="2400" dirty="0">
              <a:solidFill>
                <a:schemeClr val="bg1"/>
              </a:solidFill>
            </a:endParaRPr>
          </a:p>
          <a:p>
            <a:r>
              <a:rPr lang="en-US" sz="2000" dirty="0">
                <a:solidFill>
                  <a:schemeClr val="bg1"/>
                </a:solidFill>
              </a:rPr>
              <a:t>Week 1 – Advertisement</a:t>
            </a:r>
          </a:p>
          <a:p>
            <a:r>
              <a:rPr lang="en-US" sz="2000" dirty="0">
                <a:solidFill>
                  <a:schemeClr val="bg1"/>
                </a:solidFill>
              </a:rPr>
              <a:t>Week 2 – Advertisement</a:t>
            </a:r>
          </a:p>
          <a:p>
            <a:r>
              <a:rPr lang="en-US" sz="2000" dirty="0">
                <a:solidFill>
                  <a:schemeClr val="bg1"/>
                </a:solidFill>
              </a:rPr>
              <a:t>Week 3 – Pre-bid Conference</a:t>
            </a:r>
          </a:p>
          <a:p>
            <a:r>
              <a:rPr lang="en-US" sz="2000" dirty="0">
                <a:solidFill>
                  <a:schemeClr val="bg1"/>
                </a:solidFill>
              </a:rPr>
              <a:t>Week 4 – Final Addenda</a:t>
            </a:r>
          </a:p>
          <a:p>
            <a:r>
              <a:rPr lang="en-US" sz="2000" dirty="0">
                <a:solidFill>
                  <a:schemeClr val="bg1"/>
                </a:solidFill>
              </a:rPr>
              <a:t>Week 5 – Bids Due</a:t>
            </a:r>
          </a:p>
          <a:p>
            <a:r>
              <a:rPr lang="en-US" sz="2000" dirty="0">
                <a:solidFill>
                  <a:schemeClr val="bg1"/>
                </a:solidFill>
              </a:rPr>
              <a:t>Week 6-7 – Notice of Award</a:t>
            </a:r>
          </a:p>
          <a:p>
            <a:r>
              <a:rPr lang="en-US" sz="2000" dirty="0">
                <a:solidFill>
                  <a:schemeClr val="bg1"/>
                </a:solidFill>
              </a:rPr>
              <a:t>Week 8-9 – Contract Book </a:t>
            </a:r>
          </a:p>
          <a:p>
            <a:r>
              <a:rPr lang="en-US" sz="2000" dirty="0">
                <a:solidFill>
                  <a:schemeClr val="bg1"/>
                </a:solidFill>
              </a:rPr>
              <a:t>Week 10 – Notice to Proceed</a:t>
            </a:r>
          </a:p>
          <a:p>
            <a:endParaRPr lang="en-US" sz="2400" dirty="0">
              <a:solidFill>
                <a:schemeClr val="bg1"/>
              </a:solidFill>
            </a:endParaRPr>
          </a:p>
        </p:txBody>
      </p:sp>
      <p:sp>
        <p:nvSpPr>
          <p:cNvPr id="4" name="Content Placeholder 2">
            <a:extLst>
              <a:ext uri="{FF2B5EF4-FFF2-40B4-BE49-F238E27FC236}">
                <a16:creationId xmlns:a16="http://schemas.microsoft.com/office/drawing/2014/main" id="{5A8DECE9-0F14-4B14-9073-4D4B06C56713}"/>
              </a:ext>
            </a:extLst>
          </p:cNvPr>
          <p:cNvSpPr txBox="1">
            <a:spLocks/>
          </p:cNvSpPr>
          <p:nvPr/>
        </p:nvSpPr>
        <p:spPr>
          <a:xfrm>
            <a:off x="6409189" y="1333103"/>
            <a:ext cx="5494323" cy="444019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Federal funding: </a:t>
            </a:r>
            <a:endParaRPr lang="en-US" sz="2400" dirty="0">
              <a:solidFill>
                <a:schemeClr val="bg1"/>
              </a:solidFill>
            </a:endParaRPr>
          </a:p>
          <a:p>
            <a:r>
              <a:rPr lang="en-US" sz="2000" dirty="0">
                <a:solidFill>
                  <a:schemeClr val="bg1"/>
                </a:solidFill>
              </a:rPr>
              <a:t>Week 1 – Advertisement</a:t>
            </a:r>
          </a:p>
          <a:p>
            <a:r>
              <a:rPr lang="en-US" sz="2000" dirty="0">
                <a:solidFill>
                  <a:schemeClr val="bg1"/>
                </a:solidFill>
              </a:rPr>
              <a:t>Week 2 – Advertisement</a:t>
            </a:r>
          </a:p>
          <a:p>
            <a:r>
              <a:rPr lang="en-US" sz="2000" dirty="0">
                <a:solidFill>
                  <a:schemeClr val="bg1"/>
                </a:solidFill>
              </a:rPr>
              <a:t>Week 3 – Advertisement  </a:t>
            </a:r>
          </a:p>
          <a:p>
            <a:r>
              <a:rPr lang="en-US" sz="2000" dirty="0">
                <a:solidFill>
                  <a:schemeClr val="bg1"/>
                </a:solidFill>
              </a:rPr>
              <a:t>Week 4 – Pre-bid Conference</a:t>
            </a:r>
          </a:p>
          <a:p>
            <a:r>
              <a:rPr lang="en-US" sz="2000" dirty="0">
                <a:solidFill>
                  <a:schemeClr val="bg1"/>
                </a:solidFill>
              </a:rPr>
              <a:t>Week 5 – Final Addenda</a:t>
            </a:r>
          </a:p>
          <a:p>
            <a:r>
              <a:rPr lang="en-US" sz="2000" dirty="0">
                <a:solidFill>
                  <a:schemeClr val="bg1"/>
                </a:solidFill>
              </a:rPr>
              <a:t>Week 6 – Bids Due</a:t>
            </a:r>
          </a:p>
          <a:p>
            <a:r>
              <a:rPr lang="en-US" sz="2000" dirty="0">
                <a:solidFill>
                  <a:schemeClr val="bg1"/>
                </a:solidFill>
              </a:rPr>
              <a:t>Week 7-9 – Notice of Award  </a:t>
            </a:r>
          </a:p>
          <a:p>
            <a:r>
              <a:rPr lang="en-US" sz="2000" dirty="0">
                <a:solidFill>
                  <a:schemeClr val="bg1"/>
                </a:solidFill>
              </a:rPr>
              <a:t>Week 10-11 – Contract Book </a:t>
            </a:r>
          </a:p>
          <a:p>
            <a:r>
              <a:rPr lang="en-US" sz="2000" dirty="0">
                <a:solidFill>
                  <a:schemeClr val="bg1"/>
                </a:solidFill>
              </a:rPr>
              <a:t>Week 12 – Notice to Proceed</a:t>
            </a:r>
          </a:p>
          <a:p>
            <a:endParaRPr lang="en-US" sz="2400" dirty="0">
              <a:solidFill>
                <a:schemeClr val="bg1"/>
              </a:solidFill>
            </a:endParaRPr>
          </a:p>
        </p:txBody>
      </p:sp>
    </p:spTree>
    <p:extLst>
      <p:ext uri="{BB962C8B-B14F-4D97-AF65-F5344CB8AC3E}">
        <p14:creationId xmlns:p14="http://schemas.microsoft.com/office/powerpoint/2010/main" val="2095703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C020-43B9-4AEB-919C-1D7EDEA208A9}"/>
              </a:ext>
            </a:extLst>
          </p:cNvPr>
          <p:cNvSpPr>
            <a:spLocks noGrp="1"/>
          </p:cNvSpPr>
          <p:nvPr>
            <p:ph type="title"/>
          </p:nvPr>
        </p:nvSpPr>
        <p:spPr/>
        <p:txBody>
          <a:bodyPr/>
          <a:lstStyle/>
          <a:p>
            <a:pPr algn="ctr"/>
            <a:r>
              <a:rPr lang="en-US" sz="2800" dirty="0">
                <a:solidFill>
                  <a:srgbClr val="FF0000"/>
                </a:solidFill>
              </a:rPr>
              <a:t>Bidding Schedules – Request for Proposals</a:t>
            </a:r>
          </a:p>
        </p:txBody>
      </p:sp>
      <p:sp>
        <p:nvSpPr>
          <p:cNvPr id="3" name="Content Placeholder 2">
            <a:extLst>
              <a:ext uri="{FF2B5EF4-FFF2-40B4-BE49-F238E27FC236}">
                <a16:creationId xmlns:a16="http://schemas.microsoft.com/office/drawing/2014/main" id="{B662960B-D705-4F13-994A-C647BC644ED8}"/>
              </a:ext>
            </a:extLst>
          </p:cNvPr>
          <p:cNvSpPr>
            <a:spLocks noGrp="1"/>
          </p:cNvSpPr>
          <p:nvPr>
            <p:ph idx="1"/>
          </p:nvPr>
        </p:nvSpPr>
        <p:spPr>
          <a:xfrm>
            <a:off x="443815" y="1047877"/>
            <a:ext cx="5009029" cy="5399427"/>
          </a:xfrm>
        </p:spPr>
        <p:txBody>
          <a:bodyPr/>
          <a:lstStyle/>
          <a:p>
            <a:pPr marL="0" indent="0">
              <a:buNone/>
            </a:pPr>
            <a:r>
              <a:rPr lang="en-US" sz="2000" b="1" dirty="0">
                <a:solidFill>
                  <a:schemeClr val="bg1"/>
                </a:solidFill>
              </a:rPr>
              <a:t>Ad Hoc Committee Evaluation only</a:t>
            </a:r>
          </a:p>
          <a:p>
            <a:r>
              <a:rPr lang="en-US" sz="2000" dirty="0">
                <a:solidFill>
                  <a:schemeClr val="bg1"/>
                </a:solidFill>
              </a:rPr>
              <a:t>Week 1 – Advertisement</a:t>
            </a:r>
          </a:p>
          <a:p>
            <a:r>
              <a:rPr lang="en-US" sz="2000" dirty="0">
                <a:solidFill>
                  <a:schemeClr val="bg1"/>
                </a:solidFill>
              </a:rPr>
              <a:t>Week 2 – Advertisement*</a:t>
            </a:r>
          </a:p>
          <a:p>
            <a:r>
              <a:rPr lang="en-US" sz="2000" dirty="0">
                <a:solidFill>
                  <a:schemeClr val="bg1"/>
                </a:solidFill>
              </a:rPr>
              <a:t>Week 3 – Pre-proposal Conference</a:t>
            </a:r>
          </a:p>
          <a:p>
            <a:r>
              <a:rPr lang="en-US" sz="2000" dirty="0">
                <a:solidFill>
                  <a:schemeClr val="bg1"/>
                </a:solidFill>
              </a:rPr>
              <a:t>Week 4 – Final Addenda</a:t>
            </a:r>
          </a:p>
          <a:p>
            <a:r>
              <a:rPr lang="en-US" sz="2000" dirty="0">
                <a:solidFill>
                  <a:schemeClr val="bg1"/>
                </a:solidFill>
              </a:rPr>
              <a:t>Week 5 – Proposals Due –</a:t>
            </a:r>
          </a:p>
          <a:p>
            <a:r>
              <a:rPr lang="en-US" sz="2000" dirty="0">
                <a:solidFill>
                  <a:schemeClr val="bg1"/>
                </a:solidFill>
              </a:rPr>
              <a:t>Week 6 – Ad Hoc Advisory Committee Meeting to discuss and finalize Technical Proposal scores </a:t>
            </a:r>
          </a:p>
          <a:p>
            <a:r>
              <a:rPr lang="en-US" sz="2000" dirty="0">
                <a:solidFill>
                  <a:schemeClr val="bg1"/>
                </a:solidFill>
              </a:rPr>
              <a:t>Week 7-8 – Notice of Award</a:t>
            </a:r>
          </a:p>
          <a:p>
            <a:r>
              <a:rPr lang="en-US" sz="2000" dirty="0">
                <a:solidFill>
                  <a:schemeClr val="bg1"/>
                </a:solidFill>
              </a:rPr>
              <a:t>Week 9-10 Contract Book</a:t>
            </a:r>
          </a:p>
          <a:p>
            <a:r>
              <a:rPr lang="en-US" sz="2000" dirty="0">
                <a:solidFill>
                  <a:schemeClr val="bg1"/>
                </a:solidFill>
              </a:rPr>
              <a:t>Week 11 – Notice to Proceed</a:t>
            </a:r>
          </a:p>
          <a:p>
            <a:endParaRPr lang="en-US" sz="2400" dirty="0">
              <a:solidFill>
                <a:schemeClr val="bg1"/>
              </a:solidFill>
            </a:endParaRPr>
          </a:p>
          <a:p>
            <a:pPr marL="1371600" lvl="3" indent="0">
              <a:buNone/>
            </a:pPr>
            <a:r>
              <a:rPr lang="en-US" sz="1400" dirty="0">
                <a:solidFill>
                  <a:schemeClr val="bg1"/>
                </a:solidFill>
              </a:rPr>
              <a:t>*If Federal funding, add one week of advertising</a:t>
            </a:r>
          </a:p>
        </p:txBody>
      </p:sp>
      <p:sp>
        <p:nvSpPr>
          <p:cNvPr id="4" name="Content Placeholder 2">
            <a:extLst>
              <a:ext uri="{FF2B5EF4-FFF2-40B4-BE49-F238E27FC236}">
                <a16:creationId xmlns:a16="http://schemas.microsoft.com/office/drawing/2014/main" id="{5A8DECE9-0F14-4B14-9073-4D4B06C56713}"/>
              </a:ext>
            </a:extLst>
          </p:cNvPr>
          <p:cNvSpPr txBox="1">
            <a:spLocks/>
          </p:cNvSpPr>
          <p:nvPr/>
        </p:nvSpPr>
        <p:spPr>
          <a:xfrm>
            <a:off x="5956184" y="1047877"/>
            <a:ext cx="6065240" cy="589802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rPr>
              <a:t>Including Contractor Interviews</a:t>
            </a:r>
            <a:endParaRPr lang="en-US" sz="2000" dirty="0">
              <a:solidFill>
                <a:schemeClr val="bg1"/>
              </a:solidFill>
            </a:endParaRPr>
          </a:p>
          <a:p>
            <a:r>
              <a:rPr lang="en-US" sz="2000" dirty="0">
                <a:solidFill>
                  <a:schemeClr val="bg1"/>
                </a:solidFill>
              </a:rPr>
              <a:t>Week 1 – Advertisement</a:t>
            </a:r>
          </a:p>
          <a:p>
            <a:r>
              <a:rPr lang="en-US" sz="2000" dirty="0">
                <a:solidFill>
                  <a:schemeClr val="bg1"/>
                </a:solidFill>
              </a:rPr>
              <a:t>Week 2 – Advertisement*</a:t>
            </a:r>
          </a:p>
          <a:p>
            <a:r>
              <a:rPr lang="en-US" sz="2000" dirty="0">
                <a:solidFill>
                  <a:schemeClr val="bg1"/>
                </a:solidFill>
              </a:rPr>
              <a:t>Week 3 – Pre-proposal Conference</a:t>
            </a:r>
          </a:p>
          <a:p>
            <a:r>
              <a:rPr lang="en-US" sz="2000" dirty="0">
                <a:solidFill>
                  <a:schemeClr val="bg1"/>
                </a:solidFill>
              </a:rPr>
              <a:t>Week 4 – Final Addenda</a:t>
            </a:r>
          </a:p>
          <a:p>
            <a:r>
              <a:rPr lang="en-US" sz="2000" dirty="0">
                <a:solidFill>
                  <a:schemeClr val="bg1"/>
                </a:solidFill>
              </a:rPr>
              <a:t>Week 5 – Proposals Due </a:t>
            </a:r>
          </a:p>
          <a:p>
            <a:r>
              <a:rPr lang="en-US" sz="2000" dirty="0">
                <a:solidFill>
                  <a:schemeClr val="bg1"/>
                </a:solidFill>
              </a:rPr>
              <a:t>Week 6 – Ad Hoc Advisory Committee Meeting – to discuss and finalize Technical Proposal scores; create shortlist, discuss and develop Interview format, questions, and points</a:t>
            </a:r>
          </a:p>
          <a:p>
            <a:r>
              <a:rPr lang="en-US" sz="2000" dirty="0">
                <a:solidFill>
                  <a:schemeClr val="bg1"/>
                </a:solidFill>
              </a:rPr>
              <a:t>Week 8 – Interviews and final Ad Hoc Committee meeting and Interview scores</a:t>
            </a:r>
          </a:p>
          <a:p>
            <a:r>
              <a:rPr lang="en-US" sz="2000" dirty="0">
                <a:solidFill>
                  <a:schemeClr val="bg1"/>
                </a:solidFill>
              </a:rPr>
              <a:t>Week 9-10 – Notice of Award</a:t>
            </a:r>
          </a:p>
          <a:p>
            <a:r>
              <a:rPr lang="en-US" sz="2000" dirty="0">
                <a:solidFill>
                  <a:schemeClr val="bg1"/>
                </a:solidFill>
              </a:rPr>
              <a:t>Week 11-12 Contract Book</a:t>
            </a:r>
          </a:p>
          <a:p>
            <a:r>
              <a:rPr lang="en-US" sz="2000" dirty="0">
                <a:solidFill>
                  <a:schemeClr val="bg1"/>
                </a:solidFill>
              </a:rPr>
              <a:t>Week 13 – Notice to Proceed</a:t>
            </a:r>
          </a:p>
          <a:p>
            <a:endParaRPr lang="en-US" sz="2400" dirty="0">
              <a:solidFill>
                <a:schemeClr val="bg1"/>
              </a:solidFill>
            </a:endParaRPr>
          </a:p>
        </p:txBody>
      </p:sp>
    </p:spTree>
    <p:extLst>
      <p:ext uri="{BB962C8B-B14F-4D97-AF65-F5344CB8AC3E}">
        <p14:creationId xmlns:p14="http://schemas.microsoft.com/office/powerpoint/2010/main" val="207730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0BA0-FE95-43F2-849F-12340C6AAB8C}"/>
              </a:ext>
            </a:extLst>
          </p:cNvPr>
          <p:cNvSpPr>
            <a:spLocks noGrp="1"/>
          </p:cNvSpPr>
          <p:nvPr>
            <p:ph type="title"/>
          </p:nvPr>
        </p:nvSpPr>
        <p:spPr/>
        <p:txBody>
          <a:bodyPr/>
          <a:lstStyle/>
          <a:p>
            <a:pPr algn="ctr"/>
            <a:r>
              <a:rPr lang="en-US" sz="2800" dirty="0">
                <a:solidFill>
                  <a:srgbClr val="FF0000"/>
                </a:solidFill>
              </a:rPr>
              <a:t>Advertisements</a:t>
            </a:r>
          </a:p>
        </p:txBody>
      </p:sp>
      <p:sp>
        <p:nvSpPr>
          <p:cNvPr id="3" name="Content Placeholder 2">
            <a:extLst>
              <a:ext uri="{FF2B5EF4-FFF2-40B4-BE49-F238E27FC236}">
                <a16:creationId xmlns:a16="http://schemas.microsoft.com/office/drawing/2014/main" id="{1F98C4F6-61F9-49F2-9FDB-F56E90AFF9CB}"/>
              </a:ext>
            </a:extLst>
          </p:cNvPr>
          <p:cNvSpPr>
            <a:spLocks noGrp="1"/>
          </p:cNvSpPr>
          <p:nvPr>
            <p:ph idx="1"/>
          </p:nvPr>
        </p:nvSpPr>
        <p:spPr>
          <a:xfrm>
            <a:off x="351536" y="1383339"/>
            <a:ext cx="11484864" cy="4601260"/>
          </a:xfrm>
        </p:spPr>
        <p:txBody>
          <a:bodyPr/>
          <a:lstStyle/>
          <a:p>
            <a:pPr>
              <a:spcAft>
                <a:spcPts val="1200"/>
              </a:spcAft>
            </a:pPr>
            <a:r>
              <a:rPr lang="en-US" sz="2400" dirty="0">
                <a:solidFill>
                  <a:schemeClr val="bg1"/>
                </a:solidFill>
              </a:rPr>
              <a:t>Albuquerque Journal – published in the Legal Notices on two consecutive Wednesdays, three if federally funded.  </a:t>
            </a:r>
          </a:p>
          <a:p>
            <a:pPr>
              <a:spcAft>
                <a:spcPts val="1200"/>
              </a:spcAft>
            </a:pPr>
            <a:r>
              <a:rPr lang="en-US" sz="2400" dirty="0">
                <a:solidFill>
                  <a:schemeClr val="bg1"/>
                </a:solidFill>
              </a:rPr>
              <a:t>Academy Reprographics – new projects are added to the Public Jobs online </a:t>
            </a:r>
            <a:r>
              <a:rPr lang="en-US" sz="2400" dirty="0" err="1">
                <a:solidFill>
                  <a:schemeClr val="bg1"/>
                </a:solidFill>
              </a:rPr>
              <a:t>Planroom</a:t>
            </a:r>
            <a:r>
              <a:rPr lang="en-US" sz="2400" dirty="0">
                <a:solidFill>
                  <a:schemeClr val="bg1"/>
                </a:solidFill>
              </a:rPr>
              <a:t> on Wednesdays</a:t>
            </a:r>
          </a:p>
          <a:p>
            <a:pPr marL="685800" lvl="3">
              <a:spcBef>
                <a:spcPts val="1000"/>
              </a:spcBef>
              <a:spcAft>
                <a:spcPts val="1200"/>
              </a:spcAft>
              <a:buNone/>
            </a:pPr>
            <a:r>
              <a:rPr lang="en-US" dirty="0">
                <a:hlinkClick r:id="rId2"/>
              </a:rPr>
              <a:t>https://www.academyplans.com/jobs/public</a:t>
            </a:r>
            <a:r>
              <a:rPr lang="en-US" dirty="0"/>
              <a:t> </a:t>
            </a:r>
          </a:p>
          <a:p>
            <a:pPr marL="342900" lvl="2" indent="-342900">
              <a:spcBef>
                <a:spcPts val="1000"/>
              </a:spcBef>
              <a:spcAft>
                <a:spcPts val="1200"/>
              </a:spcAft>
            </a:pPr>
            <a:r>
              <a:rPr lang="en-US" sz="2400" dirty="0">
                <a:solidFill>
                  <a:schemeClr val="bg1"/>
                </a:solidFill>
              </a:rPr>
              <a:t>DMD Website – new projects are added on Thursdays</a:t>
            </a:r>
          </a:p>
          <a:p>
            <a:pPr marL="457200" lvl="3" indent="0">
              <a:spcBef>
                <a:spcPts val="1000"/>
              </a:spcBef>
              <a:spcAft>
                <a:spcPts val="1200"/>
              </a:spcAft>
              <a:buNone/>
            </a:pPr>
            <a:r>
              <a:rPr lang="en-US" sz="2000" dirty="0">
                <a:hlinkClick r:id="rId3"/>
              </a:rPr>
              <a:t>https://www.cabq.gov/municipaldevelopment/architects-engineers-contractors/cip-solicitations</a:t>
            </a:r>
            <a:r>
              <a:rPr lang="en-US" sz="2000" dirty="0"/>
              <a:t> </a:t>
            </a:r>
          </a:p>
          <a:p>
            <a:pPr marL="342900" lvl="2" indent="-342900">
              <a:spcBef>
                <a:spcPts val="1000"/>
              </a:spcBef>
              <a:spcAft>
                <a:spcPts val="1200"/>
              </a:spcAft>
            </a:pPr>
            <a:r>
              <a:rPr lang="en-US" sz="2600" dirty="0">
                <a:solidFill>
                  <a:schemeClr val="bg1"/>
                </a:solidFill>
              </a:rPr>
              <a:t>Twitter – new projects are tweeted on Thursdays, @</a:t>
            </a:r>
            <a:r>
              <a:rPr lang="en-US" sz="2600" dirty="0" err="1">
                <a:solidFill>
                  <a:schemeClr val="bg1"/>
                </a:solidFill>
              </a:rPr>
              <a:t>abqdmd</a:t>
            </a:r>
            <a:r>
              <a:rPr lang="en-US" sz="2600" dirty="0">
                <a:solidFill>
                  <a:schemeClr val="bg1"/>
                </a:solidFill>
              </a:rPr>
              <a:t> </a:t>
            </a:r>
          </a:p>
          <a:p>
            <a:pPr marL="457200" lvl="3" indent="0">
              <a:spcBef>
                <a:spcPts val="1000"/>
              </a:spcBef>
              <a:spcAft>
                <a:spcPts val="1200"/>
              </a:spcAft>
              <a:buNone/>
            </a:pPr>
            <a:r>
              <a:rPr lang="en-US" sz="2000" dirty="0">
                <a:hlinkClick r:id="rId4"/>
              </a:rPr>
              <a:t>https://twitter.com/abqdmd</a:t>
            </a:r>
            <a:r>
              <a:rPr lang="en-US" sz="2000" dirty="0"/>
              <a:t> </a:t>
            </a:r>
          </a:p>
        </p:txBody>
      </p:sp>
    </p:spTree>
    <p:extLst>
      <p:ext uri="{BB962C8B-B14F-4D97-AF65-F5344CB8AC3E}">
        <p14:creationId xmlns:p14="http://schemas.microsoft.com/office/powerpoint/2010/main" val="300734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259BA5-1C73-448F-82C9-44F00FCCF7BB}"/>
              </a:ext>
            </a:extLst>
          </p:cNvPr>
          <p:cNvPicPr>
            <a:picLocks noChangeAspect="1"/>
          </p:cNvPicPr>
          <p:nvPr/>
        </p:nvPicPr>
        <p:blipFill>
          <a:blip r:embed="rId2"/>
          <a:stretch>
            <a:fillRect/>
          </a:stretch>
        </p:blipFill>
        <p:spPr>
          <a:xfrm>
            <a:off x="1058014" y="238875"/>
            <a:ext cx="4503887" cy="5790713"/>
          </a:xfrm>
          <a:prstGeom prst="rect">
            <a:avLst/>
          </a:prstGeom>
        </p:spPr>
      </p:pic>
      <p:pic>
        <p:nvPicPr>
          <p:cNvPr id="9" name="Picture 8">
            <a:extLst>
              <a:ext uri="{FF2B5EF4-FFF2-40B4-BE49-F238E27FC236}">
                <a16:creationId xmlns:a16="http://schemas.microsoft.com/office/drawing/2014/main" id="{B15637A9-E781-4A89-BFCD-01955D01CDD6}"/>
              </a:ext>
            </a:extLst>
          </p:cNvPr>
          <p:cNvPicPr>
            <a:picLocks noChangeAspect="1"/>
          </p:cNvPicPr>
          <p:nvPr/>
        </p:nvPicPr>
        <p:blipFill>
          <a:blip r:embed="rId3"/>
          <a:stretch>
            <a:fillRect/>
          </a:stretch>
        </p:blipFill>
        <p:spPr>
          <a:xfrm>
            <a:off x="6491591" y="955274"/>
            <a:ext cx="4503887" cy="4947452"/>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F3C41639-A981-495E-9C31-416FB74F1485}"/>
                  </a:ext>
                </a:extLst>
              </p14:cNvPr>
              <p14:cNvContentPartPr/>
              <p14:nvPr/>
            </p14:nvContentPartPr>
            <p14:xfrm>
              <a:off x="2307019" y="1308689"/>
              <a:ext cx="2223360" cy="68400"/>
            </p14:xfrm>
          </p:contentPart>
        </mc:Choice>
        <mc:Fallback xmlns="">
          <p:pic>
            <p:nvPicPr>
              <p:cNvPr id="10" name="Ink 9">
                <a:extLst>
                  <a:ext uri="{FF2B5EF4-FFF2-40B4-BE49-F238E27FC236}">
                    <a16:creationId xmlns:a16="http://schemas.microsoft.com/office/drawing/2014/main" id="{F3C41639-A981-495E-9C31-416FB74F1485}"/>
                  </a:ext>
                </a:extLst>
              </p:cNvPr>
              <p:cNvPicPr/>
              <p:nvPr/>
            </p:nvPicPr>
            <p:blipFill>
              <a:blip r:embed="rId5"/>
              <a:stretch>
                <a:fillRect/>
              </a:stretch>
            </p:blipFill>
            <p:spPr>
              <a:xfrm>
                <a:off x="2253019" y="1200689"/>
                <a:ext cx="23310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9FC265AC-0D9E-4B0B-A471-A46FE5C7D232}"/>
                  </a:ext>
                </a:extLst>
              </p14:cNvPr>
              <p14:cNvContentPartPr/>
              <p14:nvPr/>
            </p14:nvContentPartPr>
            <p14:xfrm>
              <a:off x="1325299" y="1529369"/>
              <a:ext cx="1720440" cy="71640"/>
            </p14:xfrm>
          </p:contentPart>
        </mc:Choice>
        <mc:Fallback xmlns="">
          <p:pic>
            <p:nvPicPr>
              <p:cNvPr id="11" name="Ink 10">
                <a:extLst>
                  <a:ext uri="{FF2B5EF4-FFF2-40B4-BE49-F238E27FC236}">
                    <a16:creationId xmlns:a16="http://schemas.microsoft.com/office/drawing/2014/main" id="{9FC265AC-0D9E-4B0B-A471-A46FE5C7D232}"/>
                  </a:ext>
                </a:extLst>
              </p:cNvPr>
              <p:cNvPicPr/>
              <p:nvPr/>
            </p:nvPicPr>
            <p:blipFill>
              <a:blip r:embed="rId7"/>
              <a:stretch>
                <a:fillRect/>
              </a:stretch>
            </p:blipFill>
            <p:spPr>
              <a:xfrm>
                <a:off x="1271299" y="1421369"/>
                <a:ext cx="18280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14771DA2-91D3-421B-895E-F585012D745D}"/>
                  </a:ext>
                </a:extLst>
              </p14:cNvPr>
              <p14:cNvContentPartPr/>
              <p14:nvPr/>
            </p14:nvContentPartPr>
            <p14:xfrm>
              <a:off x="3347059" y="2505689"/>
              <a:ext cx="1099440" cy="46440"/>
            </p14:xfrm>
          </p:contentPart>
        </mc:Choice>
        <mc:Fallback xmlns="">
          <p:pic>
            <p:nvPicPr>
              <p:cNvPr id="12" name="Ink 11">
                <a:extLst>
                  <a:ext uri="{FF2B5EF4-FFF2-40B4-BE49-F238E27FC236}">
                    <a16:creationId xmlns:a16="http://schemas.microsoft.com/office/drawing/2014/main" id="{14771DA2-91D3-421B-895E-F585012D745D}"/>
                  </a:ext>
                </a:extLst>
              </p:cNvPr>
              <p:cNvPicPr/>
              <p:nvPr/>
            </p:nvPicPr>
            <p:blipFill>
              <a:blip r:embed="rId9"/>
              <a:stretch>
                <a:fillRect/>
              </a:stretch>
            </p:blipFill>
            <p:spPr>
              <a:xfrm>
                <a:off x="3293059" y="2397689"/>
                <a:ext cx="12070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2400CF1B-452D-4553-BB2B-4789CFC3332F}"/>
                  </a:ext>
                </a:extLst>
              </p14:cNvPr>
              <p14:cNvContentPartPr/>
              <p14:nvPr/>
            </p14:nvContentPartPr>
            <p14:xfrm>
              <a:off x="2088859" y="2715209"/>
              <a:ext cx="646200" cy="36720"/>
            </p14:xfrm>
          </p:contentPart>
        </mc:Choice>
        <mc:Fallback xmlns="">
          <p:pic>
            <p:nvPicPr>
              <p:cNvPr id="13" name="Ink 12">
                <a:extLst>
                  <a:ext uri="{FF2B5EF4-FFF2-40B4-BE49-F238E27FC236}">
                    <a16:creationId xmlns:a16="http://schemas.microsoft.com/office/drawing/2014/main" id="{2400CF1B-452D-4553-BB2B-4789CFC3332F}"/>
                  </a:ext>
                </a:extLst>
              </p:cNvPr>
              <p:cNvPicPr/>
              <p:nvPr/>
            </p:nvPicPr>
            <p:blipFill>
              <a:blip r:embed="rId11"/>
              <a:stretch>
                <a:fillRect/>
              </a:stretch>
            </p:blipFill>
            <p:spPr>
              <a:xfrm>
                <a:off x="2034859" y="2607209"/>
                <a:ext cx="7538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AB44DF37-3226-4004-93BA-E9948B8559CB}"/>
                  </a:ext>
                </a:extLst>
              </p14:cNvPr>
              <p14:cNvContentPartPr/>
              <p14:nvPr/>
            </p14:nvContentPartPr>
            <p14:xfrm>
              <a:off x="1459579" y="4018409"/>
              <a:ext cx="3179880" cy="81360"/>
            </p14:xfrm>
          </p:contentPart>
        </mc:Choice>
        <mc:Fallback xmlns="">
          <p:pic>
            <p:nvPicPr>
              <p:cNvPr id="14" name="Ink 13">
                <a:extLst>
                  <a:ext uri="{FF2B5EF4-FFF2-40B4-BE49-F238E27FC236}">
                    <a16:creationId xmlns:a16="http://schemas.microsoft.com/office/drawing/2014/main" id="{AB44DF37-3226-4004-93BA-E9948B8559CB}"/>
                  </a:ext>
                </a:extLst>
              </p:cNvPr>
              <p:cNvPicPr/>
              <p:nvPr/>
            </p:nvPicPr>
            <p:blipFill>
              <a:blip r:embed="rId13"/>
              <a:stretch>
                <a:fillRect/>
              </a:stretch>
            </p:blipFill>
            <p:spPr>
              <a:xfrm>
                <a:off x="1405579" y="3910409"/>
                <a:ext cx="328752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78281ECA-AC86-473E-B311-BAE9D8992D39}"/>
                  </a:ext>
                </a:extLst>
              </p14:cNvPr>
              <p14:cNvContentPartPr/>
              <p14:nvPr/>
            </p14:nvContentPartPr>
            <p14:xfrm>
              <a:off x="3145819" y="4529969"/>
              <a:ext cx="554040" cy="25560"/>
            </p14:xfrm>
          </p:contentPart>
        </mc:Choice>
        <mc:Fallback xmlns="">
          <p:pic>
            <p:nvPicPr>
              <p:cNvPr id="15" name="Ink 14">
                <a:extLst>
                  <a:ext uri="{FF2B5EF4-FFF2-40B4-BE49-F238E27FC236}">
                    <a16:creationId xmlns:a16="http://schemas.microsoft.com/office/drawing/2014/main" id="{78281ECA-AC86-473E-B311-BAE9D8992D39}"/>
                  </a:ext>
                </a:extLst>
              </p:cNvPr>
              <p:cNvPicPr/>
              <p:nvPr/>
            </p:nvPicPr>
            <p:blipFill>
              <a:blip r:embed="rId15"/>
              <a:stretch>
                <a:fillRect/>
              </a:stretch>
            </p:blipFill>
            <p:spPr>
              <a:xfrm>
                <a:off x="3091819" y="4421969"/>
                <a:ext cx="6616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34AB3366-820A-4419-9CA1-F4C9F65F9FCD}"/>
                  </a:ext>
                </a:extLst>
              </p14:cNvPr>
              <p14:cNvContentPartPr/>
              <p14:nvPr/>
            </p14:nvContentPartPr>
            <p14:xfrm>
              <a:off x="1359139" y="4848929"/>
              <a:ext cx="897840" cy="25560"/>
            </p14:xfrm>
          </p:contentPart>
        </mc:Choice>
        <mc:Fallback xmlns="">
          <p:pic>
            <p:nvPicPr>
              <p:cNvPr id="16" name="Ink 15">
                <a:extLst>
                  <a:ext uri="{FF2B5EF4-FFF2-40B4-BE49-F238E27FC236}">
                    <a16:creationId xmlns:a16="http://schemas.microsoft.com/office/drawing/2014/main" id="{34AB3366-820A-4419-9CA1-F4C9F65F9FCD}"/>
                  </a:ext>
                </a:extLst>
              </p:cNvPr>
              <p:cNvPicPr/>
              <p:nvPr/>
            </p:nvPicPr>
            <p:blipFill>
              <a:blip r:embed="rId17"/>
              <a:stretch>
                <a:fillRect/>
              </a:stretch>
            </p:blipFill>
            <p:spPr>
              <a:xfrm>
                <a:off x="1305139" y="4740929"/>
                <a:ext cx="1005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A293D401-AF8B-4567-9B75-4D039785F2D6}"/>
                  </a:ext>
                </a:extLst>
              </p14:cNvPr>
              <p14:cNvContentPartPr/>
              <p14:nvPr/>
            </p14:nvContentPartPr>
            <p14:xfrm>
              <a:off x="6996379" y="2600369"/>
              <a:ext cx="1359360" cy="36360"/>
            </p14:xfrm>
          </p:contentPart>
        </mc:Choice>
        <mc:Fallback xmlns="">
          <p:pic>
            <p:nvPicPr>
              <p:cNvPr id="17" name="Ink 16">
                <a:extLst>
                  <a:ext uri="{FF2B5EF4-FFF2-40B4-BE49-F238E27FC236}">
                    <a16:creationId xmlns:a16="http://schemas.microsoft.com/office/drawing/2014/main" id="{A293D401-AF8B-4567-9B75-4D039785F2D6}"/>
                  </a:ext>
                </a:extLst>
              </p:cNvPr>
              <p:cNvPicPr/>
              <p:nvPr/>
            </p:nvPicPr>
            <p:blipFill>
              <a:blip r:embed="rId19"/>
              <a:stretch>
                <a:fillRect/>
              </a:stretch>
            </p:blipFill>
            <p:spPr>
              <a:xfrm>
                <a:off x="6942379" y="2492369"/>
                <a:ext cx="1467000" cy="252000"/>
              </a:xfrm>
              <a:prstGeom prst="rect">
                <a:avLst/>
              </a:prstGeom>
            </p:spPr>
          </p:pic>
        </mc:Fallback>
      </mc:AlternateContent>
    </p:spTree>
    <p:extLst>
      <p:ext uri="{BB962C8B-B14F-4D97-AF65-F5344CB8AC3E}">
        <p14:creationId xmlns:p14="http://schemas.microsoft.com/office/powerpoint/2010/main" val="4160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D1FE3C-F09B-4342-9B70-3D846A4F5A02}"/>
              </a:ext>
            </a:extLst>
          </p:cNvPr>
          <p:cNvPicPr>
            <a:picLocks noChangeAspect="1"/>
          </p:cNvPicPr>
          <p:nvPr/>
        </p:nvPicPr>
        <p:blipFill>
          <a:blip r:embed="rId2"/>
          <a:stretch>
            <a:fillRect/>
          </a:stretch>
        </p:blipFill>
        <p:spPr>
          <a:xfrm>
            <a:off x="854404" y="325469"/>
            <a:ext cx="4497772" cy="5837058"/>
          </a:xfrm>
          <a:prstGeom prst="rect">
            <a:avLst/>
          </a:prstGeom>
        </p:spPr>
      </p:pic>
      <p:pic>
        <p:nvPicPr>
          <p:cNvPr id="3" name="Picture 2">
            <a:extLst>
              <a:ext uri="{FF2B5EF4-FFF2-40B4-BE49-F238E27FC236}">
                <a16:creationId xmlns:a16="http://schemas.microsoft.com/office/drawing/2014/main" id="{B196E3C2-A391-469B-9E65-785F96057666}"/>
              </a:ext>
            </a:extLst>
          </p:cNvPr>
          <p:cNvPicPr>
            <a:picLocks noChangeAspect="1"/>
          </p:cNvPicPr>
          <p:nvPr/>
        </p:nvPicPr>
        <p:blipFill>
          <a:blip r:embed="rId3"/>
          <a:stretch>
            <a:fillRect/>
          </a:stretch>
        </p:blipFill>
        <p:spPr>
          <a:xfrm>
            <a:off x="6302485" y="451304"/>
            <a:ext cx="4326366" cy="5600716"/>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B76E61B-738C-4C0F-845E-28526D764EC0}"/>
                  </a:ext>
                </a:extLst>
              </p14:cNvPr>
              <p14:cNvContentPartPr/>
              <p14:nvPr/>
            </p14:nvContentPartPr>
            <p14:xfrm>
              <a:off x="2097139" y="1448729"/>
              <a:ext cx="2408040" cy="63360"/>
            </p14:xfrm>
          </p:contentPart>
        </mc:Choice>
        <mc:Fallback xmlns="">
          <p:pic>
            <p:nvPicPr>
              <p:cNvPr id="4" name="Ink 3">
                <a:extLst>
                  <a:ext uri="{FF2B5EF4-FFF2-40B4-BE49-F238E27FC236}">
                    <a16:creationId xmlns:a16="http://schemas.microsoft.com/office/drawing/2014/main" id="{FB76E61B-738C-4C0F-845E-28526D764EC0}"/>
                  </a:ext>
                </a:extLst>
              </p:cNvPr>
              <p:cNvPicPr/>
              <p:nvPr/>
            </p:nvPicPr>
            <p:blipFill>
              <a:blip r:embed="rId5"/>
              <a:stretch>
                <a:fillRect/>
              </a:stretch>
            </p:blipFill>
            <p:spPr>
              <a:xfrm>
                <a:off x="2061139" y="1376729"/>
                <a:ext cx="2479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785A015-A532-4A7B-91D4-6743F2B6370A}"/>
                  </a:ext>
                </a:extLst>
              </p14:cNvPr>
              <p14:cNvContentPartPr/>
              <p14:nvPr/>
            </p14:nvContentPartPr>
            <p14:xfrm>
              <a:off x="1115779" y="1702889"/>
              <a:ext cx="1653120" cy="59400"/>
            </p14:xfrm>
          </p:contentPart>
        </mc:Choice>
        <mc:Fallback xmlns="">
          <p:pic>
            <p:nvPicPr>
              <p:cNvPr id="5" name="Ink 4">
                <a:extLst>
                  <a:ext uri="{FF2B5EF4-FFF2-40B4-BE49-F238E27FC236}">
                    <a16:creationId xmlns:a16="http://schemas.microsoft.com/office/drawing/2014/main" id="{C785A015-A532-4A7B-91D4-6743F2B6370A}"/>
                  </a:ext>
                </a:extLst>
              </p:cNvPr>
              <p:cNvPicPr/>
              <p:nvPr/>
            </p:nvPicPr>
            <p:blipFill>
              <a:blip r:embed="rId7"/>
              <a:stretch>
                <a:fillRect/>
              </a:stretch>
            </p:blipFill>
            <p:spPr>
              <a:xfrm>
                <a:off x="1079779" y="1630889"/>
                <a:ext cx="17247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19221083-78D4-4687-908D-80E8D26D6B28}"/>
                  </a:ext>
                </a:extLst>
              </p14:cNvPr>
              <p14:cNvContentPartPr/>
              <p14:nvPr/>
            </p14:nvContentPartPr>
            <p14:xfrm>
              <a:off x="3104059" y="2650769"/>
              <a:ext cx="1107720" cy="68400"/>
            </p14:xfrm>
          </p:contentPart>
        </mc:Choice>
        <mc:Fallback xmlns="">
          <p:pic>
            <p:nvPicPr>
              <p:cNvPr id="6" name="Ink 5">
                <a:extLst>
                  <a:ext uri="{FF2B5EF4-FFF2-40B4-BE49-F238E27FC236}">
                    <a16:creationId xmlns:a16="http://schemas.microsoft.com/office/drawing/2014/main" id="{19221083-78D4-4687-908D-80E8D26D6B28}"/>
                  </a:ext>
                </a:extLst>
              </p:cNvPr>
              <p:cNvPicPr/>
              <p:nvPr/>
            </p:nvPicPr>
            <p:blipFill>
              <a:blip r:embed="rId9"/>
              <a:stretch>
                <a:fillRect/>
              </a:stretch>
            </p:blipFill>
            <p:spPr>
              <a:xfrm>
                <a:off x="3068059" y="2578769"/>
                <a:ext cx="1179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1831309-1928-4421-AE7C-BCBD1660F5FF}"/>
                  </a:ext>
                </a:extLst>
              </p14:cNvPr>
              <p14:cNvContentPartPr/>
              <p14:nvPr/>
            </p14:nvContentPartPr>
            <p14:xfrm>
              <a:off x="1837219" y="2885849"/>
              <a:ext cx="730080" cy="360"/>
            </p14:xfrm>
          </p:contentPart>
        </mc:Choice>
        <mc:Fallback xmlns="">
          <p:pic>
            <p:nvPicPr>
              <p:cNvPr id="7" name="Ink 6">
                <a:extLst>
                  <a:ext uri="{FF2B5EF4-FFF2-40B4-BE49-F238E27FC236}">
                    <a16:creationId xmlns:a16="http://schemas.microsoft.com/office/drawing/2014/main" id="{D1831309-1928-4421-AE7C-BCBD1660F5FF}"/>
                  </a:ext>
                </a:extLst>
              </p:cNvPr>
              <p:cNvPicPr/>
              <p:nvPr/>
            </p:nvPicPr>
            <p:blipFill>
              <a:blip r:embed="rId11"/>
              <a:stretch>
                <a:fillRect/>
              </a:stretch>
            </p:blipFill>
            <p:spPr>
              <a:xfrm>
                <a:off x="1801219" y="2813849"/>
                <a:ext cx="801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56FF4553-29F4-42E5-B91C-9DAC03A2E991}"/>
                  </a:ext>
                </a:extLst>
              </p14:cNvPr>
              <p14:cNvContentPartPr/>
              <p14:nvPr/>
            </p14:nvContentPartPr>
            <p14:xfrm>
              <a:off x="1535179" y="4373369"/>
              <a:ext cx="1384560" cy="39600"/>
            </p14:xfrm>
          </p:contentPart>
        </mc:Choice>
        <mc:Fallback xmlns="">
          <p:pic>
            <p:nvPicPr>
              <p:cNvPr id="8" name="Ink 7">
                <a:extLst>
                  <a:ext uri="{FF2B5EF4-FFF2-40B4-BE49-F238E27FC236}">
                    <a16:creationId xmlns:a16="http://schemas.microsoft.com/office/drawing/2014/main" id="{56FF4553-29F4-42E5-B91C-9DAC03A2E991}"/>
                  </a:ext>
                </a:extLst>
              </p:cNvPr>
              <p:cNvPicPr/>
              <p:nvPr/>
            </p:nvPicPr>
            <p:blipFill>
              <a:blip r:embed="rId13"/>
              <a:stretch>
                <a:fillRect/>
              </a:stretch>
            </p:blipFill>
            <p:spPr>
              <a:xfrm>
                <a:off x="1499179" y="4301369"/>
                <a:ext cx="1456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AA6239A-9AD8-42ED-AC5F-60F6792569BC}"/>
                  </a:ext>
                </a:extLst>
              </p14:cNvPr>
              <p14:cNvContentPartPr/>
              <p14:nvPr/>
            </p14:nvContentPartPr>
            <p14:xfrm>
              <a:off x="1241419" y="5131169"/>
              <a:ext cx="3532320" cy="42120"/>
            </p14:xfrm>
          </p:contentPart>
        </mc:Choice>
        <mc:Fallback xmlns="">
          <p:pic>
            <p:nvPicPr>
              <p:cNvPr id="12" name="Ink 11">
                <a:extLst>
                  <a:ext uri="{FF2B5EF4-FFF2-40B4-BE49-F238E27FC236}">
                    <a16:creationId xmlns:a16="http://schemas.microsoft.com/office/drawing/2014/main" id="{DAA6239A-9AD8-42ED-AC5F-60F6792569BC}"/>
                  </a:ext>
                </a:extLst>
              </p:cNvPr>
              <p:cNvPicPr/>
              <p:nvPr/>
            </p:nvPicPr>
            <p:blipFill>
              <a:blip r:embed="rId15"/>
              <a:stretch>
                <a:fillRect/>
              </a:stretch>
            </p:blipFill>
            <p:spPr>
              <a:xfrm>
                <a:off x="1205419" y="5059169"/>
                <a:ext cx="3603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21D20231-E790-401D-9C5B-F5B33AB8510E}"/>
                  </a:ext>
                </a:extLst>
              </p14:cNvPr>
              <p14:cNvContentPartPr/>
              <p14:nvPr/>
            </p14:nvContentPartPr>
            <p14:xfrm>
              <a:off x="1132339" y="5251409"/>
              <a:ext cx="453600" cy="42480"/>
            </p14:xfrm>
          </p:contentPart>
        </mc:Choice>
        <mc:Fallback xmlns="">
          <p:pic>
            <p:nvPicPr>
              <p:cNvPr id="13" name="Ink 12">
                <a:extLst>
                  <a:ext uri="{FF2B5EF4-FFF2-40B4-BE49-F238E27FC236}">
                    <a16:creationId xmlns:a16="http://schemas.microsoft.com/office/drawing/2014/main" id="{21D20231-E790-401D-9C5B-F5B33AB8510E}"/>
                  </a:ext>
                </a:extLst>
              </p:cNvPr>
              <p:cNvPicPr/>
              <p:nvPr/>
            </p:nvPicPr>
            <p:blipFill>
              <a:blip r:embed="rId17"/>
              <a:stretch>
                <a:fillRect/>
              </a:stretch>
            </p:blipFill>
            <p:spPr>
              <a:xfrm>
                <a:off x="1096339" y="5179409"/>
                <a:ext cx="5252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1BA8AD85-8EB2-4725-877F-A9302FFF7C6D}"/>
                  </a:ext>
                </a:extLst>
              </p14:cNvPr>
              <p14:cNvContentPartPr/>
              <p14:nvPr/>
            </p14:nvContentPartPr>
            <p14:xfrm>
              <a:off x="2843779" y="5385689"/>
              <a:ext cx="780480" cy="29160"/>
            </p14:xfrm>
          </p:contentPart>
        </mc:Choice>
        <mc:Fallback xmlns="">
          <p:pic>
            <p:nvPicPr>
              <p:cNvPr id="14" name="Ink 13">
                <a:extLst>
                  <a:ext uri="{FF2B5EF4-FFF2-40B4-BE49-F238E27FC236}">
                    <a16:creationId xmlns:a16="http://schemas.microsoft.com/office/drawing/2014/main" id="{1BA8AD85-8EB2-4725-877F-A9302FFF7C6D}"/>
                  </a:ext>
                </a:extLst>
              </p:cNvPr>
              <p:cNvPicPr/>
              <p:nvPr/>
            </p:nvPicPr>
            <p:blipFill>
              <a:blip r:embed="rId19"/>
              <a:stretch>
                <a:fillRect/>
              </a:stretch>
            </p:blipFill>
            <p:spPr>
              <a:xfrm>
                <a:off x="2807779" y="5313689"/>
                <a:ext cx="852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72D11A7-8949-403B-B5BD-979642E02E51}"/>
                  </a:ext>
                </a:extLst>
              </p14:cNvPr>
              <p14:cNvContentPartPr/>
              <p14:nvPr/>
            </p14:nvContentPartPr>
            <p14:xfrm>
              <a:off x="6551779" y="2885849"/>
              <a:ext cx="847800" cy="70920"/>
            </p14:xfrm>
          </p:contentPart>
        </mc:Choice>
        <mc:Fallback xmlns="">
          <p:pic>
            <p:nvPicPr>
              <p:cNvPr id="15" name="Ink 14">
                <a:extLst>
                  <a:ext uri="{FF2B5EF4-FFF2-40B4-BE49-F238E27FC236}">
                    <a16:creationId xmlns:a16="http://schemas.microsoft.com/office/drawing/2014/main" id="{A72D11A7-8949-403B-B5BD-979642E02E51}"/>
                  </a:ext>
                </a:extLst>
              </p:cNvPr>
              <p:cNvPicPr/>
              <p:nvPr/>
            </p:nvPicPr>
            <p:blipFill>
              <a:blip r:embed="rId21"/>
              <a:stretch>
                <a:fillRect/>
              </a:stretch>
            </p:blipFill>
            <p:spPr>
              <a:xfrm>
                <a:off x="6515779" y="2813849"/>
                <a:ext cx="9194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774B6D65-16C9-4D16-ACBB-DE59F5FDC6E7}"/>
                  </a:ext>
                </a:extLst>
              </p14:cNvPr>
              <p14:cNvContentPartPr/>
              <p14:nvPr/>
            </p14:nvContentPartPr>
            <p14:xfrm>
              <a:off x="6568699" y="3643649"/>
              <a:ext cx="696600" cy="47880"/>
            </p14:xfrm>
          </p:contentPart>
        </mc:Choice>
        <mc:Fallback xmlns="">
          <p:pic>
            <p:nvPicPr>
              <p:cNvPr id="16" name="Ink 15">
                <a:extLst>
                  <a:ext uri="{FF2B5EF4-FFF2-40B4-BE49-F238E27FC236}">
                    <a16:creationId xmlns:a16="http://schemas.microsoft.com/office/drawing/2014/main" id="{774B6D65-16C9-4D16-ACBB-DE59F5FDC6E7}"/>
                  </a:ext>
                </a:extLst>
              </p:cNvPr>
              <p:cNvPicPr/>
              <p:nvPr/>
            </p:nvPicPr>
            <p:blipFill>
              <a:blip r:embed="rId23"/>
              <a:stretch>
                <a:fillRect/>
              </a:stretch>
            </p:blipFill>
            <p:spPr>
              <a:xfrm>
                <a:off x="6532699" y="3571649"/>
                <a:ext cx="768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111FBBEC-E703-4E9E-8F0A-AAEFD6F65ED7}"/>
                  </a:ext>
                </a:extLst>
              </p14:cNvPr>
              <p14:cNvContentPartPr/>
              <p14:nvPr/>
            </p14:nvContentPartPr>
            <p14:xfrm>
              <a:off x="1426099" y="5712929"/>
              <a:ext cx="360" cy="360"/>
            </p14:xfrm>
          </p:contentPart>
        </mc:Choice>
        <mc:Fallback xmlns="">
          <p:pic>
            <p:nvPicPr>
              <p:cNvPr id="17" name="Ink 16">
                <a:extLst>
                  <a:ext uri="{FF2B5EF4-FFF2-40B4-BE49-F238E27FC236}">
                    <a16:creationId xmlns:a16="http://schemas.microsoft.com/office/drawing/2014/main" id="{111FBBEC-E703-4E9E-8F0A-AAEFD6F65ED7}"/>
                  </a:ext>
                </a:extLst>
              </p:cNvPr>
              <p:cNvPicPr/>
              <p:nvPr/>
            </p:nvPicPr>
            <p:blipFill>
              <a:blip r:embed="rId25"/>
              <a:stretch>
                <a:fillRect/>
              </a:stretch>
            </p:blipFill>
            <p:spPr>
              <a:xfrm>
                <a:off x="1390099" y="5640929"/>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03BB3D55-FBCE-49BE-9483-F22F5C0AE687}"/>
                  </a:ext>
                </a:extLst>
              </p14:cNvPr>
              <p14:cNvContentPartPr/>
              <p14:nvPr/>
            </p14:nvContentPartPr>
            <p14:xfrm>
              <a:off x="6843739" y="771929"/>
              <a:ext cx="35640" cy="84240"/>
            </p14:xfrm>
          </p:contentPart>
        </mc:Choice>
        <mc:Fallback xmlns="">
          <p:pic>
            <p:nvPicPr>
              <p:cNvPr id="18" name="Ink 17">
                <a:extLst>
                  <a:ext uri="{FF2B5EF4-FFF2-40B4-BE49-F238E27FC236}">
                    <a16:creationId xmlns:a16="http://schemas.microsoft.com/office/drawing/2014/main" id="{03BB3D55-FBCE-49BE-9483-F22F5C0AE687}"/>
                  </a:ext>
                </a:extLst>
              </p:cNvPr>
              <p:cNvPicPr/>
              <p:nvPr/>
            </p:nvPicPr>
            <p:blipFill>
              <a:blip r:embed="rId27"/>
              <a:stretch>
                <a:fillRect/>
              </a:stretch>
            </p:blipFill>
            <p:spPr>
              <a:xfrm>
                <a:off x="6807739" y="699929"/>
                <a:ext cx="107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AE15153C-0ADF-4F4D-9038-6C6B508B603A}"/>
                  </a:ext>
                </a:extLst>
              </p14:cNvPr>
              <p14:cNvContentPartPr/>
              <p14:nvPr/>
            </p14:nvContentPartPr>
            <p14:xfrm>
              <a:off x="7382299" y="1166489"/>
              <a:ext cx="2793960" cy="49320"/>
            </p14:xfrm>
          </p:contentPart>
        </mc:Choice>
        <mc:Fallback xmlns="">
          <p:pic>
            <p:nvPicPr>
              <p:cNvPr id="19" name="Ink 18">
                <a:extLst>
                  <a:ext uri="{FF2B5EF4-FFF2-40B4-BE49-F238E27FC236}">
                    <a16:creationId xmlns:a16="http://schemas.microsoft.com/office/drawing/2014/main" id="{AE15153C-0ADF-4F4D-9038-6C6B508B603A}"/>
                  </a:ext>
                </a:extLst>
              </p:cNvPr>
              <p:cNvPicPr/>
              <p:nvPr/>
            </p:nvPicPr>
            <p:blipFill>
              <a:blip r:embed="rId29"/>
              <a:stretch>
                <a:fillRect/>
              </a:stretch>
            </p:blipFill>
            <p:spPr>
              <a:xfrm>
                <a:off x="7346299" y="1094489"/>
                <a:ext cx="2865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4FFFCA52-80A2-4632-8660-8DCA2F47B38A}"/>
                  </a:ext>
                </a:extLst>
              </p14:cNvPr>
              <p14:cNvContentPartPr/>
              <p14:nvPr/>
            </p14:nvContentPartPr>
            <p14:xfrm>
              <a:off x="6560059" y="1342169"/>
              <a:ext cx="3171600" cy="28440"/>
            </p14:xfrm>
          </p:contentPart>
        </mc:Choice>
        <mc:Fallback xmlns="">
          <p:pic>
            <p:nvPicPr>
              <p:cNvPr id="20" name="Ink 19">
                <a:extLst>
                  <a:ext uri="{FF2B5EF4-FFF2-40B4-BE49-F238E27FC236}">
                    <a16:creationId xmlns:a16="http://schemas.microsoft.com/office/drawing/2014/main" id="{4FFFCA52-80A2-4632-8660-8DCA2F47B38A}"/>
                  </a:ext>
                </a:extLst>
              </p:cNvPr>
              <p:cNvPicPr/>
              <p:nvPr/>
            </p:nvPicPr>
            <p:blipFill>
              <a:blip r:embed="rId31"/>
              <a:stretch>
                <a:fillRect/>
              </a:stretch>
            </p:blipFill>
            <p:spPr>
              <a:xfrm>
                <a:off x="6524059" y="1270169"/>
                <a:ext cx="3243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5D0E107B-CDAD-43D3-A46F-65B3FD1AC2D4}"/>
                  </a:ext>
                </a:extLst>
              </p14:cNvPr>
              <p14:cNvContentPartPr/>
              <p14:nvPr/>
            </p14:nvContentPartPr>
            <p14:xfrm>
              <a:off x="8506579" y="1332089"/>
              <a:ext cx="948240" cy="18720"/>
            </p14:xfrm>
          </p:contentPart>
        </mc:Choice>
        <mc:Fallback xmlns="">
          <p:pic>
            <p:nvPicPr>
              <p:cNvPr id="21" name="Ink 20">
                <a:extLst>
                  <a:ext uri="{FF2B5EF4-FFF2-40B4-BE49-F238E27FC236}">
                    <a16:creationId xmlns:a16="http://schemas.microsoft.com/office/drawing/2014/main" id="{5D0E107B-CDAD-43D3-A46F-65B3FD1AC2D4}"/>
                  </a:ext>
                </a:extLst>
              </p:cNvPr>
              <p:cNvPicPr/>
              <p:nvPr/>
            </p:nvPicPr>
            <p:blipFill>
              <a:blip r:embed="rId33"/>
              <a:stretch>
                <a:fillRect/>
              </a:stretch>
            </p:blipFill>
            <p:spPr>
              <a:xfrm>
                <a:off x="8470579" y="1260089"/>
                <a:ext cx="1019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FF046214-F21D-426B-93D3-35319D26F180}"/>
                  </a:ext>
                </a:extLst>
              </p14:cNvPr>
              <p14:cNvContentPartPr/>
              <p14:nvPr/>
            </p14:nvContentPartPr>
            <p14:xfrm>
              <a:off x="8103739" y="1269809"/>
              <a:ext cx="1032120" cy="56160"/>
            </p14:xfrm>
          </p:contentPart>
        </mc:Choice>
        <mc:Fallback xmlns="">
          <p:pic>
            <p:nvPicPr>
              <p:cNvPr id="22" name="Ink 21">
                <a:extLst>
                  <a:ext uri="{FF2B5EF4-FFF2-40B4-BE49-F238E27FC236}">
                    <a16:creationId xmlns:a16="http://schemas.microsoft.com/office/drawing/2014/main" id="{FF046214-F21D-426B-93D3-35319D26F180}"/>
                  </a:ext>
                </a:extLst>
              </p:cNvPr>
              <p:cNvPicPr/>
              <p:nvPr/>
            </p:nvPicPr>
            <p:blipFill>
              <a:blip r:embed="rId35"/>
              <a:stretch>
                <a:fillRect/>
              </a:stretch>
            </p:blipFill>
            <p:spPr>
              <a:xfrm>
                <a:off x="8067739" y="1197809"/>
                <a:ext cx="1103760" cy="199800"/>
              </a:xfrm>
              <a:prstGeom prst="rect">
                <a:avLst/>
              </a:prstGeom>
            </p:spPr>
          </p:pic>
        </mc:Fallback>
      </mc:AlternateContent>
    </p:spTree>
    <p:extLst>
      <p:ext uri="{BB962C8B-B14F-4D97-AF65-F5344CB8AC3E}">
        <p14:creationId xmlns:p14="http://schemas.microsoft.com/office/powerpoint/2010/main" val="10249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8F8F21-C9FC-4ED1-81B9-2BA017CE4B3B}"/>
              </a:ext>
            </a:extLst>
          </p:cNvPr>
          <p:cNvPicPr>
            <a:picLocks noChangeAspect="1"/>
          </p:cNvPicPr>
          <p:nvPr/>
        </p:nvPicPr>
        <p:blipFill>
          <a:blip r:embed="rId2"/>
          <a:stretch>
            <a:fillRect/>
          </a:stretch>
        </p:blipFill>
        <p:spPr>
          <a:xfrm>
            <a:off x="1721364" y="278220"/>
            <a:ext cx="8764875" cy="6290359"/>
          </a:xfrm>
          <a:prstGeom prst="rect">
            <a:avLst/>
          </a:prstGeom>
        </p:spPr>
      </p:pic>
    </p:spTree>
    <p:extLst>
      <p:ext uri="{BB962C8B-B14F-4D97-AF65-F5344CB8AC3E}">
        <p14:creationId xmlns:p14="http://schemas.microsoft.com/office/powerpoint/2010/main" val="609270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84D03B-7271-4FE9-9E8D-EB21583927B0}"/>
              </a:ext>
            </a:extLst>
          </p:cNvPr>
          <p:cNvPicPr>
            <a:picLocks noChangeAspect="1"/>
          </p:cNvPicPr>
          <p:nvPr/>
        </p:nvPicPr>
        <p:blipFill>
          <a:blip r:embed="rId2"/>
          <a:stretch>
            <a:fillRect/>
          </a:stretch>
        </p:blipFill>
        <p:spPr>
          <a:xfrm>
            <a:off x="3540153" y="75732"/>
            <a:ext cx="4966283" cy="6576738"/>
          </a:xfrm>
          <a:prstGeom prst="rect">
            <a:avLst/>
          </a:prstGeom>
        </p:spPr>
      </p:pic>
      <p:sp>
        <p:nvSpPr>
          <p:cNvPr id="5" name="TextBox 4">
            <a:extLst>
              <a:ext uri="{FF2B5EF4-FFF2-40B4-BE49-F238E27FC236}">
                <a16:creationId xmlns:a16="http://schemas.microsoft.com/office/drawing/2014/main" id="{5DA8A9E8-2DFF-494A-A83C-78562163DB0E}"/>
              </a:ext>
            </a:extLst>
          </p:cNvPr>
          <p:cNvSpPr txBox="1"/>
          <p:nvPr/>
        </p:nvSpPr>
        <p:spPr>
          <a:xfrm>
            <a:off x="419450" y="494950"/>
            <a:ext cx="3120703" cy="1200329"/>
          </a:xfrm>
          <a:prstGeom prst="rect">
            <a:avLst/>
          </a:prstGeom>
          <a:noFill/>
        </p:spPr>
        <p:txBody>
          <a:bodyPr wrap="square" rtlCol="0">
            <a:spAutoFit/>
          </a:bodyPr>
          <a:lstStyle/>
          <a:p>
            <a:r>
              <a:rPr lang="en-US" dirty="0">
                <a:solidFill>
                  <a:schemeClr val="bg1"/>
                </a:solidFill>
              </a:rPr>
              <a:t>Table of Contents</a:t>
            </a:r>
          </a:p>
          <a:p>
            <a:pPr marL="285750" indent="-285750">
              <a:buFont typeface="Arial" panose="020B0604020202020204" pitchFamily="34" charset="0"/>
              <a:buChar char="•"/>
            </a:pPr>
            <a:r>
              <a:rPr lang="en-US" dirty="0">
                <a:solidFill>
                  <a:schemeClr val="bg1"/>
                </a:solidFill>
              </a:rPr>
              <a:t>No Federal Funding</a:t>
            </a:r>
          </a:p>
          <a:p>
            <a:pPr marL="285750" indent="-285750">
              <a:buFont typeface="Arial" panose="020B0604020202020204" pitchFamily="34" charset="0"/>
              <a:buChar char="•"/>
            </a:pPr>
            <a:r>
              <a:rPr lang="en-US" dirty="0">
                <a:solidFill>
                  <a:schemeClr val="bg1"/>
                </a:solidFill>
              </a:rPr>
              <a:t>Includes Project Labor Agreement</a:t>
            </a:r>
          </a:p>
        </p:txBody>
      </p:sp>
    </p:spTree>
    <p:extLst>
      <p:ext uri="{BB962C8B-B14F-4D97-AF65-F5344CB8AC3E}">
        <p14:creationId xmlns:p14="http://schemas.microsoft.com/office/powerpoint/2010/main" val="90381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163E86-03CA-440B-91A7-96E62CCDF855}"/>
              </a:ext>
            </a:extLst>
          </p:cNvPr>
          <p:cNvPicPr>
            <a:picLocks noChangeAspect="1"/>
          </p:cNvPicPr>
          <p:nvPr/>
        </p:nvPicPr>
        <p:blipFill>
          <a:blip r:embed="rId2"/>
          <a:stretch>
            <a:fillRect/>
          </a:stretch>
        </p:blipFill>
        <p:spPr>
          <a:xfrm>
            <a:off x="3762049" y="151942"/>
            <a:ext cx="4667901" cy="6554115"/>
          </a:xfrm>
          <a:prstGeom prst="rect">
            <a:avLst/>
          </a:prstGeom>
        </p:spPr>
      </p:pic>
    </p:spTree>
    <p:extLst>
      <p:ext uri="{BB962C8B-B14F-4D97-AF65-F5344CB8AC3E}">
        <p14:creationId xmlns:p14="http://schemas.microsoft.com/office/powerpoint/2010/main" val="964986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A22E-62BA-4C58-BD45-317DAFED7417}"/>
              </a:ext>
            </a:extLst>
          </p:cNvPr>
          <p:cNvSpPr>
            <a:spLocks noGrp="1"/>
          </p:cNvSpPr>
          <p:nvPr>
            <p:ph type="title"/>
          </p:nvPr>
        </p:nvSpPr>
        <p:spPr/>
        <p:txBody>
          <a:bodyPr/>
          <a:lstStyle/>
          <a:p>
            <a:pPr algn="ctr"/>
            <a:r>
              <a:rPr lang="en-US" sz="2800" dirty="0">
                <a:solidFill>
                  <a:srgbClr val="FF0000"/>
                </a:solidFill>
              </a:rPr>
              <a:t>Background</a:t>
            </a:r>
          </a:p>
        </p:txBody>
      </p:sp>
      <p:sp>
        <p:nvSpPr>
          <p:cNvPr id="3" name="Content Placeholder 2">
            <a:extLst>
              <a:ext uri="{FF2B5EF4-FFF2-40B4-BE49-F238E27FC236}">
                <a16:creationId xmlns:a16="http://schemas.microsoft.com/office/drawing/2014/main" id="{C77CBC88-7AFD-4D27-BE66-A445A6D6232F}"/>
              </a:ext>
            </a:extLst>
          </p:cNvPr>
          <p:cNvSpPr>
            <a:spLocks noGrp="1"/>
          </p:cNvSpPr>
          <p:nvPr>
            <p:ph idx="1"/>
          </p:nvPr>
        </p:nvSpPr>
        <p:spPr>
          <a:xfrm>
            <a:off x="353568" y="1249213"/>
            <a:ext cx="11484864" cy="2780248"/>
          </a:xfrm>
        </p:spPr>
        <p:txBody>
          <a:bodyPr/>
          <a:lstStyle/>
          <a:p>
            <a:pPr>
              <a:lnSpc>
                <a:spcPct val="100000"/>
              </a:lnSpc>
              <a:spcAft>
                <a:spcPts val="1200"/>
              </a:spcAft>
            </a:pPr>
            <a:r>
              <a:rPr lang="en-US" sz="2400" dirty="0">
                <a:solidFill>
                  <a:schemeClr val="bg1"/>
                </a:solidFill>
              </a:rPr>
              <a:t>1975 – creation of a Capital Improvements Program (CIP). </a:t>
            </a:r>
          </a:p>
          <a:p>
            <a:pPr>
              <a:lnSpc>
                <a:spcPct val="100000"/>
              </a:lnSpc>
              <a:spcAft>
                <a:spcPts val="1200"/>
              </a:spcAft>
            </a:pPr>
            <a:r>
              <a:rPr lang="en-US" sz="2400" dirty="0">
                <a:solidFill>
                  <a:schemeClr val="bg1"/>
                </a:solidFill>
              </a:rPr>
              <a:t>1996 – scope of the capital program was broadened and renamed the “Capital Implementation Program” (CIP).</a:t>
            </a:r>
          </a:p>
          <a:p>
            <a:pPr>
              <a:lnSpc>
                <a:spcPct val="100000"/>
              </a:lnSpc>
              <a:spcAft>
                <a:spcPts val="1200"/>
              </a:spcAft>
            </a:pPr>
            <a:r>
              <a:rPr lang="en-US" sz="2400" dirty="0">
                <a:solidFill>
                  <a:schemeClr val="bg1"/>
                </a:solidFill>
              </a:rPr>
              <a:t>2003 – The Department of Municipal Development (DMD) was created to lead the way in completing important projects on schedule and on budget for all City residents. </a:t>
            </a:r>
          </a:p>
        </p:txBody>
      </p:sp>
    </p:spTree>
    <p:extLst>
      <p:ext uri="{BB962C8B-B14F-4D97-AF65-F5344CB8AC3E}">
        <p14:creationId xmlns:p14="http://schemas.microsoft.com/office/powerpoint/2010/main" val="289493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9B498E-5588-4A70-A3AC-4DA037F8D3F2}"/>
              </a:ext>
            </a:extLst>
          </p:cNvPr>
          <p:cNvPicPr>
            <a:picLocks noChangeAspect="1"/>
          </p:cNvPicPr>
          <p:nvPr/>
        </p:nvPicPr>
        <p:blipFill>
          <a:blip r:embed="rId2"/>
          <a:stretch>
            <a:fillRect/>
          </a:stretch>
        </p:blipFill>
        <p:spPr>
          <a:xfrm>
            <a:off x="3762049" y="161469"/>
            <a:ext cx="4667901" cy="6535062"/>
          </a:xfrm>
          <a:prstGeom prst="rect">
            <a:avLst/>
          </a:prstGeom>
        </p:spPr>
      </p:pic>
      <p:sp>
        <p:nvSpPr>
          <p:cNvPr id="3" name="TextBox 2">
            <a:extLst>
              <a:ext uri="{FF2B5EF4-FFF2-40B4-BE49-F238E27FC236}">
                <a16:creationId xmlns:a16="http://schemas.microsoft.com/office/drawing/2014/main" id="{CCF4CFCA-70F8-4B49-A606-8D4CFF57EAA9}"/>
              </a:ext>
            </a:extLst>
          </p:cNvPr>
          <p:cNvSpPr txBox="1"/>
          <p:nvPr/>
        </p:nvSpPr>
        <p:spPr>
          <a:xfrm>
            <a:off x="419450" y="494950"/>
            <a:ext cx="3120703" cy="1477328"/>
          </a:xfrm>
          <a:prstGeom prst="rect">
            <a:avLst/>
          </a:prstGeom>
          <a:noFill/>
        </p:spPr>
        <p:txBody>
          <a:bodyPr wrap="square" rtlCol="0">
            <a:spAutoFit/>
          </a:bodyPr>
          <a:lstStyle/>
          <a:p>
            <a:r>
              <a:rPr lang="en-US" dirty="0">
                <a:solidFill>
                  <a:schemeClr val="bg1"/>
                </a:solidFill>
              </a:rPr>
              <a:t>Table of Contents</a:t>
            </a:r>
          </a:p>
          <a:p>
            <a:pPr marL="285750" indent="-285750">
              <a:buFont typeface="Arial" panose="020B0604020202020204" pitchFamily="34" charset="0"/>
              <a:buChar char="•"/>
            </a:pPr>
            <a:r>
              <a:rPr lang="en-US" dirty="0">
                <a:solidFill>
                  <a:schemeClr val="bg1"/>
                </a:solidFill>
              </a:rPr>
              <a:t>Federal Funding</a:t>
            </a:r>
          </a:p>
          <a:p>
            <a:pPr marL="285750" indent="-285750">
              <a:buFont typeface="Arial" panose="020B0604020202020204" pitchFamily="34" charset="0"/>
              <a:buChar char="•"/>
            </a:pPr>
            <a:r>
              <a:rPr lang="en-US" dirty="0">
                <a:solidFill>
                  <a:schemeClr val="bg1"/>
                </a:solidFill>
              </a:rPr>
              <a:t>Federal Wage Rates</a:t>
            </a:r>
          </a:p>
          <a:p>
            <a:pPr marL="285750" indent="-285750">
              <a:buFont typeface="Arial" panose="020B0604020202020204" pitchFamily="34" charset="0"/>
              <a:buChar char="•"/>
            </a:pPr>
            <a:r>
              <a:rPr lang="en-US" dirty="0">
                <a:solidFill>
                  <a:schemeClr val="bg1"/>
                </a:solidFill>
              </a:rPr>
              <a:t>State and Federal Notices and forms</a:t>
            </a:r>
          </a:p>
        </p:txBody>
      </p:sp>
    </p:spTree>
    <p:extLst>
      <p:ext uri="{BB962C8B-B14F-4D97-AF65-F5344CB8AC3E}">
        <p14:creationId xmlns:p14="http://schemas.microsoft.com/office/powerpoint/2010/main" val="56389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21790D-825A-4896-93BA-4D8671D1D7C3}"/>
              </a:ext>
            </a:extLst>
          </p:cNvPr>
          <p:cNvPicPr>
            <a:picLocks noChangeAspect="1"/>
          </p:cNvPicPr>
          <p:nvPr/>
        </p:nvPicPr>
        <p:blipFill>
          <a:blip r:embed="rId2"/>
          <a:stretch>
            <a:fillRect/>
          </a:stretch>
        </p:blipFill>
        <p:spPr>
          <a:xfrm>
            <a:off x="3747760" y="147179"/>
            <a:ext cx="4696480" cy="6563641"/>
          </a:xfrm>
          <a:prstGeom prst="rect">
            <a:avLst/>
          </a:prstGeom>
        </p:spPr>
      </p:pic>
    </p:spTree>
    <p:extLst>
      <p:ext uri="{BB962C8B-B14F-4D97-AF65-F5344CB8AC3E}">
        <p14:creationId xmlns:p14="http://schemas.microsoft.com/office/powerpoint/2010/main" val="3956778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01BE-03AB-4EE7-B028-7FD5D3EFCA26}"/>
              </a:ext>
            </a:extLst>
          </p:cNvPr>
          <p:cNvSpPr>
            <a:spLocks noGrp="1"/>
          </p:cNvSpPr>
          <p:nvPr>
            <p:ph type="title"/>
          </p:nvPr>
        </p:nvSpPr>
        <p:spPr/>
        <p:txBody>
          <a:bodyPr/>
          <a:lstStyle/>
          <a:p>
            <a:pPr algn="ctr"/>
            <a:r>
              <a:rPr lang="en-US" sz="2800" dirty="0">
                <a:solidFill>
                  <a:srgbClr val="FF0000"/>
                </a:solidFill>
              </a:rPr>
              <a:t>Instructions to Bidders</a:t>
            </a:r>
            <a:endParaRPr lang="en-US" sz="2800" dirty="0"/>
          </a:p>
        </p:txBody>
      </p:sp>
      <p:sp>
        <p:nvSpPr>
          <p:cNvPr id="3" name="Content Placeholder 2">
            <a:extLst>
              <a:ext uri="{FF2B5EF4-FFF2-40B4-BE49-F238E27FC236}">
                <a16:creationId xmlns:a16="http://schemas.microsoft.com/office/drawing/2014/main" id="{E7C4E492-2DEC-4AA0-893D-C592559626C6}"/>
              </a:ext>
            </a:extLst>
          </p:cNvPr>
          <p:cNvSpPr>
            <a:spLocks noGrp="1"/>
          </p:cNvSpPr>
          <p:nvPr>
            <p:ph idx="1"/>
          </p:nvPr>
        </p:nvSpPr>
        <p:spPr>
          <a:xfrm>
            <a:off x="353568" y="1047877"/>
            <a:ext cx="11484864" cy="4855688"/>
          </a:xfrm>
        </p:spPr>
        <p:txBody>
          <a:bodyPr/>
          <a:lstStyle/>
          <a:p>
            <a:pPr>
              <a:spcAft>
                <a:spcPts val="1200"/>
              </a:spcAft>
            </a:pPr>
            <a:r>
              <a:rPr lang="en-US" sz="2400" dirty="0">
                <a:solidFill>
                  <a:schemeClr val="bg1"/>
                </a:solidFill>
              </a:rPr>
              <a:t>Interpretation of Documents </a:t>
            </a:r>
          </a:p>
          <a:p>
            <a:pPr marL="685800" lvl="2">
              <a:spcBef>
                <a:spcPts val="1000"/>
              </a:spcBef>
              <a:spcAft>
                <a:spcPts val="1200"/>
              </a:spcAft>
            </a:pPr>
            <a:r>
              <a:rPr lang="en-US" dirty="0">
                <a:solidFill>
                  <a:schemeClr val="bg1"/>
                </a:solidFill>
              </a:rPr>
              <a:t>Deadline for asking questions, or requesting clarifications. Usually seven (7) working days before the time of opening of bids. </a:t>
            </a:r>
          </a:p>
          <a:p>
            <a:pPr marL="685800" lvl="2">
              <a:spcBef>
                <a:spcPts val="1000"/>
              </a:spcBef>
              <a:spcAft>
                <a:spcPts val="1200"/>
              </a:spcAft>
            </a:pPr>
            <a:r>
              <a:rPr lang="en-US" dirty="0">
                <a:solidFill>
                  <a:schemeClr val="bg1"/>
                </a:solidFill>
              </a:rPr>
              <a:t>Responses issued via Addendum. No verbal response shall be binding.</a:t>
            </a:r>
          </a:p>
          <a:p>
            <a:pPr marL="685800" lvl="2">
              <a:spcBef>
                <a:spcPts val="1000"/>
              </a:spcBef>
              <a:spcAft>
                <a:spcPts val="1200"/>
              </a:spcAft>
            </a:pPr>
            <a:r>
              <a:rPr lang="en-US" dirty="0">
                <a:solidFill>
                  <a:schemeClr val="bg1"/>
                </a:solidFill>
              </a:rPr>
              <a:t>Addendum issued through Academy Reprographics. Final - two working days prior to bid due date and time.</a:t>
            </a:r>
          </a:p>
          <a:p>
            <a:pPr marL="228600" lvl="1">
              <a:spcBef>
                <a:spcPts val="1000"/>
              </a:spcBef>
              <a:spcAft>
                <a:spcPts val="1200"/>
              </a:spcAft>
            </a:pPr>
            <a:r>
              <a:rPr lang="en-US" dirty="0">
                <a:solidFill>
                  <a:schemeClr val="bg1"/>
                </a:solidFill>
              </a:rPr>
              <a:t>Submission of RFB - Bid Proposals or RFP - Cost and Technical Proposals</a:t>
            </a:r>
          </a:p>
          <a:p>
            <a:pPr marL="685800" lvl="2">
              <a:spcBef>
                <a:spcPts val="1000"/>
              </a:spcBef>
              <a:spcAft>
                <a:spcPts val="1200"/>
              </a:spcAft>
            </a:pPr>
            <a:r>
              <a:rPr lang="en-US" dirty="0">
                <a:solidFill>
                  <a:schemeClr val="bg1"/>
                </a:solidFill>
              </a:rPr>
              <a:t>Instructions for submitting a bids or proposals.</a:t>
            </a:r>
          </a:p>
          <a:p>
            <a:pPr marL="685800" lvl="2">
              <a:spcBef>
                <a:spcPts val="1000"/>
              </a:spcBef>
              <a:spcAft>
                <a:spcPts val="1200"/>
              </a:spcAft>
            </a:pPr>
            <a:r>
              <a:rPr lang="en-US" dirty="0">
                <a:solidFill>
                  <a:schemeClr val="bg1"/>
                </a:solidFill>
              </a:rPr>
              <a:t>Other requirements – for example, pre-qualifications with the NMDOT</a:t>
            </a:r>
          </a:p>
          <a:p>
            <a:pPr marL="685800" lvl="2">
              <a:spcBef>
                <a:spcPts val="1000"/>
              </a:spcBef>
              <a:spcAft>
                <a:spcPts val="1200"/>
              </a:spcAft>
            </a:pPr>
            <a:r>
              <a:rPr lang="en-US" dirty="0">
                <a:solidFill>
                  <a:schemeClr val="bg1"/>
                </a:solidFill>
              </a:rPr>
              <a:t>Link for bids or proposals to be uploaded. </a:t>
            </a:r>
            <a:r>
              <a:rPr lang="en-US" dirty="0">
                <a:solidFill>
                  <a:schemeClr val="bg1"/>
                </a:solidFill>
                <a:hlinkClick r:id="rId2"/>
              </a:rPr>
              <a:t>CityClerk@cabq.gov</a:t>
            </a:r>
            <a:r>
              <a:rPr lang="en-US" dirty="0">
                <a:solidFill>
                  <a:schemeClr val="bg1"/>
                </a:solidFill>
              </a:rPr>
              <a:t> </a:t>
            </a:r>
          </a:p>
        </p:txBody>
      </p:sp>
    </p:spTree>
    <p:extLst>
      <p:ext uri="{BB962C8B-B14F-4D97-AF65-F5344CB8AC3E}">
        <p14:creationId xmlns:p14="http://schemas.microsoft.com/office/powerpoint/2010/main" val="2564139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01BE-03AB-4EE7-B028-7FD5D3EFCA26}"/>
              </a:ext>
            </a:extLst>
          </p:cNvPr>
          <p:cNvSpPr>
            <a:spLocks noGrp="1"/>
          </p:cNvSpPr>
          <p:nvPr>
            <p:ph type="title"/>
          </p:nvPr>
        </p:nvSpPr>
        <p:spPr/>
        <p:txBody>
          <a:bodyPr/>
          <a:lstStyle/>
          <a:p>
            <a:pPr algn="ctr"/>
            <a:r>
              <a:rPr lang="en-US" sz="2800" dirty="0">
                <a:solidFill>
                  <a:srgbClr val="FF0000"/>
                </a:solidFill>
              </a:rPr>
              <a:t>Instructions to Bidders</a:t>
            </a:r>
            <a:endParaRPr lang="en-US" sz="2800" dirty="0"/>
          </a:p>
        </p:txBody>
      </p:sp>
      <p:sp>
        <p:nvSpPr>
          <p:cNvPr id="3" name="Content Placeholder 2">
            <a:extLst>
              <a:ext uri="{FF2B5EF4-FFF2-40B4-BE49-F238E27FC236}">
                <a16:creationId xmlns:a16="http://schemas.microsoft.com/office/drawing/2014/main" id="{E7C4E492-2DEC-4AA0-893D-C592559626C6}"/>
              </a:ext>
            </a:extLst>
          </p:cNvPr>
          <p:cNvSpPr>
            <a:spLocks noGrp="1"/>
          </p:cNvSpPr>
          <p:nvPr>
            <p:ph idx="1"/>
          </p:nvPr>
        </p:nvSpPr>
        <p:spPr>
          <a:xfrm>
            <a:off x="353568" y="1415885"/>
            <a:ext cx="11484864" cy="3173176"/>
          </a:xfrm>
        </p:spPr>
        <p:txBody>
          <a:bodyPr/>
          <a:lstStyle/>
          <a:p>
            <a:pPr>
              <a:spcAft>
                <a:spcPts val="1200"/>
              </a:spcAft>
            </a:pPr>
            <a:r>
              <a:rPr lang="en-US" sz="2400" dirty="0">
                <a:solidFill>
                  <a:schemeClr val="bg1"/>
                </a:solidFill>
              </a:rPr>
              <a:t>Correction or Withdrawal of Bid Proposals – under what circumstances can bids or proposals be corrected or withdrawn without forfeiture of bid security</a:t>
            </a:r>
          </a:p>
          <a:p>
            <a:pPr marL="0" indent="0">
              <a:spcAft>
                <a:spcPts val="1200"/>
              </a:spcAft>
              <a:buNone/>
            </a:pPr>
            <a:endParaRPr lang="en-US" sz="2400" dirty="0">
              <a:solidFill>
                <a:schemeClr val="bg1"/>
              </a:solidFill>
            </a:endParaRPr>
          </a:p>
          <a:p>
            <a:pPr>
              <a:spcAft>
                <a:spcPts val="1200"/>
              </a:spcAft>
            </a:pPr>
            <a:r>
              <a:rPr lang="en-US" sz="2400" dirty="0">
                <a:solidFill>
                  <a:schemeClr val="bg1"/>
                </a:solidFill>
              </a:rPr>
              <a:t>Project Labor Agreements – required for Public Works Construction Projects where the total project cost is anticipated to exceed $10,000,000, and where at least three crafts will be employed.</a:t>
            </a:r>
          </a:p>
          <a:p>
            <a:pPr>
              <a:spcAft>
                <a:spcPts val="1200"/>
              </a:spcAft>
            </a:pPr>
            <a:endParaRPr lang="en-US" sz="2400" dirty="0">
              <a:solidFill>
                <a:schemeClr val="bg1"/>
              </a:solidFill>
            </a:endParaRPr>
          </a:p>
        </p:txBody>
      </p:sp>
    </p:spTree>
    <p:extLst>
      <p:ext uri="{BB962C8B-B14F-4D97-AF65-F5344CB8AC3E}">
        <p14:creationId xmlns:p14="http://schemas.microsoft.com/office/powerpoint/2010/main" val="3987825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01BE-03AB-4EE7-B028-7FD5D3EFCA26}"/>
              </a:ext>
            </a:extLst>
          </p:cNvPr>
          <p:cNvSpPr>
            <a:spLocks noGrp="1"/>
          </p:cNvSpPr>
          <p:nvPr>
            <p:ph type="title"/>
          </p:nvPr>
        </p:nvSpPr>
        <p:spPr/>
        <p:txBody>
          <a:bodyPr/>
          <a:lstStyle/>
          <a:p>
            <a:pPr algn="ctr"/>
            <a:r>
              <a:rPr lang="en-US" sz="2800" dirty="0">
                <a:solidFill>
                  <a:srgbClr val="FF0000"/>
                </a:solidFill>
              </a:rPr>
              <a:t>Instructions to Bidders</a:t>
            </a:r>
            <a:endParaRPr lang="en-US" sz="2800" dirty="0"/>
          </a:p>
        </p:txBody>
      </p:sp>
      <p:sp>
        <p:nvSpPr>
          <p:cNvPr id="3" name="Content Placeholder 2">
            <a:extLst>
              <a:ext uri="{FF2B5EF4-FFF2-40B4-BE49-F238E27FC236}">
                <a16:creationId xmlns:a16="http://schemas.microsoft.com/office/drawing/2014/main" id="{E7C4E492-2DEC-4AA0-893D-C592559626C6}"/>
              </a:ext>
            </a:extLst>
          </p:cNvPr>
          <p:cNvSpPr>
            <a:spLocks noGrp="1"/>
          </p:cNvSpPr>
          <p:nvPr>
            <p:ph idx="1"/>
          </p:nvPr>
        </p:nvSpPr>
        <p:spPr>
          <a:xfrm>
            <a:off x="353568" y="1324714"/>
            <a:ext cx="11484864" cy="4747966"/>
          </a:xfrm>
        </p:spPr>
        <p:txBody>
          <a:bodyPr/>
          <a:lstStyle/>
          <a:p>
            <a:pPr>
              <a:spcAft>
                <a:spcPts val="1200"/>
              </a:spcAft>
            </a:pPr>
            <a:r>
              <a:rPr lang="en-US" sz="2400" dirty="0">
                <a:solidFill>
                  <a:schemeClr val="bg1"/>
                </a:solidFill>
              </a:rPr>
              <a:t>Subcontractor Requirements</a:t>
            </a:r>
          </a:p>
          <a:p>
            <a:pPr lvl="1">
              <a:spcAft>
                <a:spcPts val="1200"/>
              </a:spcAft>
            </a:pPr>
            <a:r>
              <a:rPr lang="en-US" sz="2000" dirty="0">
                <a:solidFill>
                  <a:schemeClr val="bg1"/>
                </a:solidFill>
              </a:rPr>
              <a:t>List of Subcontractors submitted with bid </a:t>
            </a:r>
          </a:p>
          <a:p>
            <a:pPr lvl="1">
              <a:spcAft>
                <a:spcPts val="1200"/>
              </a:spcAft>
            </a:pPr>
            <a:r>
              <a:rPr lang="en-US" sz="2000" dirty="0">
                <a:solidFill>
                  <a:schemeClr val="bg1"/>
                </a:solidFill>
              </a:rPr>
              <a:t>City may request experience statements and other evidence of qualification for each Subcontractor.</a:t>
            </a:r>
          </a:p>
          <a:p>
            <a:pPr lvl="1">
              <a:spcAft>
                <a:spcPts val="1200"/>
              </a:spcAft>
            </a:pPr>
            <a:r>
              <a:rPr lang="en-US" sz="2000" dirty="0">
                <a:solidFill>
                  <a:schemeClr val="bg1"/>
                </a:solidFill>
              </a:rPr>
              <a:t>If the City has reasonable objection to any proposed Subcontractor, after due investigation and prior to issuing Notice of Award, the City may request an acceptable substitute without an increase to the bid amount. </a:t>
            </a:r>
          </a:p>
          <a:p>
            <a:pPr>
              <a:spcAft>
                <a:spcPts val="1200"/>
              </a:spcAft>
            </a:pPr>
            <a:r>
              <a:rPr lang="en-US" sz="2400" dirty="0">
                <a:solidFill>
                  <a:schemeClr val="bg1"/>
                </a:solidFill>
              </a:rPr>
              <a:t>Bonds – after Notice of Award</a:t>
            </a:r>
          </a:p>
          <a:p>
            <a:pPr lvl="1">
              <a:spcAft>
                <a:spcPts val="1200"/>
              </a:spcAft>
            </a:pPr>
            <a:r>
              <a:rPr lang="en-US" sz="2000" dirty="0">
                <a:solidFill>
                  <a:schemeClr val="bg1"/>
                </a:solidFill>
              </a:rPr>
              <a:t>Performance Bond 100% amount of contract</a:t>
            </a:r>
          </a:p>
          <a:p>
            <a:pPr lvl="1">
              <a:spcAft>
                <a:spcPts val="1200"/>
              </a:spcAft>
            </a:pPr>
            <a:r>
              <a:rPr lang="en-US" sz="2000" dirty="0">
                <a:solidFill>
                  <a:schemeClr val="bg1"/>
                </a:solidFill>
              </a:rPr>
              <a:t>Labor and Material Payment Bond 100% amount of contract</a:t>
            </a:r>
          </a:p>
          <a:p>
            <a:pPr lvl="1">
              <a:spcAft>
                <a:spcPts val="1200"/>
              </a:spcAft>
            </a:pPr>
            <a:r>
              <a:rPr lang="en-US" sz="2000" dirty="0">
                <a:solidFill>
                  <a:schemeClr val="bg1"/>
                </a:solidFill>
              </a:rPr>
              <a:t>On-Calls – Bonds required per Work Order and not the amount of contract</a:t>
            </a:r>
          </a:p>
        </p:txBody>
      </p:sp>
    </p:spTree>
    <p:extLst>
      <p:ext uri="{BB962C8B-B14F-4D97-AF65-F5344CB8AC3E}">
        <p14:creationId xmlns:p14="http://schemas.microsoft.com/office/powerpoint/2010/main" val="962417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01BE-03AB-4EE7-B028-7FD5D3EFCA26}"/>
              </a:ext>
            </a:extLst>
          </p:cNvPr>
          <p:cNvSpPr>
            <a:spLocks noGrp="1"/>
          </p:cNvSpPr>
          <p:nvPr>
            <p:ph type="title"/>
          </p:nvPr>
        </p:nvSpPr>
        <p:spPr/>
        <p:txBody>
          <a:bodyPr/>
          <a:lstStyle/>
          <a:p>
            <a:pPr algn="ctr"/>
            <a:r>
              <a:rPr lang="en-US" sz="2800" dirty="0">
                <a:solidFill>
                  <a:srgbClr val="FF0000"/>
                </a:solidFill>
              </a:rPr>
              <a:t>Instructions to Bidders</a:t>
            </a:r>
            <a:endParaRPr lang="en-US" sz="2800" dirty="0"/>
          </a:p>
        </p:txBody>
      </p:sp>
      <p:sp>
        <p:nvSpPr>
          <p:cNvPr id="3" name="Content Placeholder 2">
            <a:extLst>
              <a:ext uri="{FF2B5EF4-FFF2-40B4-BE49-F238E27FC236}">
                <a16:creationId xmlns:a16="http://schemas.microsoft.com/office/drawing/2014/main" id="{E7C4E492-2DEC-4AA0-893D-C592559626C6}"/>
              </a:ext>
            </a:extLst>
          </p:cNvPr>
          <p:cNvSpPr>
            <a:spLocks noGrp="1"/>
          </p:cNvSpPr>
          <p:nvPr>
            <p:ph idx="1"/>
          </p:nvPr>
        </p:nvSpPr>
        <p:spPr>
          <a:xfrm>
            <a:off x="353568" y="1324714"/>
            <a:ext cx="11484864" cy="562809"/>
          </a:xfrm>
        </p:spPr>
        <p:txBody>
          <a:bodyPr/>
          <a:lstStyle/>
          <a:p>
            <a:pPr>
              <a:spcAft>
                <a:spcPts val="1200"/>
              </a:spcAft>
            </a:pPr>
            <a:r>
              <a:rPr lang="en-US" sz="2400" dirty="0">
                <a:solidFill>
                  <a:schemeClr val="bg1"/>
                </a:solidFill>
              </a:rPr>
              <a:t>Insurance Requirements – after Notice of Award </a:t>
            </a:r>
          </a:p>
          <a:p>
            <a:pPr>
              <a:spcAft>
                <a:spcPts val="1200"/>
              </a:spcAft>
            </a:pPr>
            <a:endParaRPr lang="en-US" sz="2000" dirty="0">
              <a:solidFill>
                <a:schemeClr val="bg1"/>
              </a:solidFill>
            </a:endParaRPr>
          </a:p>
        </p:txBody>
      </p:sp>
      <p:graphicFrame>
        <p:nvGraphicFramePr>
          <p:cNvPr id="4" name="Table 3">
            <a:extLst>
              <a:ext uri="{FF2B5EF4-FFF2-40B4-BE49-F238E27FC236}">
                <a16:creationId xmlns:a16="http://schemas.microsoft.com/office/drawing/2014/main" id="{43EA3F89-C726-4987-BE67-9D8B38E56765}"/>
              </a:ext>
            </a:extLst>
          </p:cNvPr>
          <p:cNvGraphicFramePr>
            <a:graphicFrameLocks noGrp="1"/>
          </p:cNvGraphicFramePr>
          <p:nvPr>
            <p:extLst>
              <p:ext uri="{D42A27DB-BD31-4B8C-83A1-F6EECF244321}">
                <p14:modId xmlns:p14="http://schemas.microsoft.com/office/powerpoint/2010/main" val="1582558018"/>
              </p:ext>
            </p:extLst>
          </p:nvPr>
        </p:nvGraphicFramePr>
        <p:xfrm>
          <a:off x="2021746" y="2007231"/>
          <a:ext cx="8472880" cy="3806341"/>
        </p:xfrm>
        <a:graphic>
          <a:graphicData uri="http://schemas.openxmlformats.org/drawingml/2006/table">
            <a:tbl>
              <a:tblPr>
                <a:tableStyleId>{5C22544A-7EE6-4342-B048-85BDC9FD1C3A}</a:tableStyleId>
              </a:tblPr>
              <a:tblGrid>
                <a:gridCol w="2025386">
                  <a:extLst>
                    <a:ext uri="{9D8B030D-6E8A-4147-A177-3AD203B41FA5}">
                      <a16:colId xmlns:a16="http://schemas.microsoft.com/office/drawing/2014/main" val="3356663608"/>
                    </a:ext>
                  </a:extLst>
                </a:gridCol>
                <a:gridCol w="1532469">
                  <a:extLst>
                    <a:ext uri="{9D8B030D-6E8A-4147-A177-3AD203B41FA5}">
                      <a16:colId xmlns:a16="http://schemas.microsoft.com/office/drawing/2014/main" val="2476070746"/>
                    </a:ext>
                  </a:extLst>
                </a:gridCol>
                <a:gridCol w="3654931">
                  <a:extLst>
                    <a:ext uri="{9D8B030D-6E8A-4147-A177-3AD203B41FA5}">
                      <a16:colId xmlns:a16="http://schemas.microsoft.com/office/drawing/2014/main" val="1454997139"/>
                    </a:ext>
                  </a:extLst>
                </a:gridCol>
                <a:gridCol w="1260094">
                  <a:extLst>
                    <a:ext uri="{9D8B030D-6E8A-4147-A177-3AD203B41FA5}">
                      <a16:colId xmlns:a16="http://schemas.microsoft.com/office/drawing/2014/main" val="1341292718"/>
                    </a:ext>
                  </a:extLst>
                </a:gridCol>
              </a:tblGrid>
              <a:tr h="878386">
                <a:tc>
                  <a:txBody>
                    <a:bodyPr/>
                    <a:lstStyle/>
                    <a:p>
                      <a:pPr marL="0" marR="0" algn="ctr">
                        <a:spcBef>
                          <a:spcPts val="0"/>
                        </a:spcBef>
                        <a:spcAft>
                          <a:spcPts val="0"/>
                        </a:spcAft>
                      </a:pPr>
                      <a:r>
                        <a:rPr lang="en-US" sz="1200">
                          <a:effectLst/>
                        </a:rPr>
                        <a:t>Type of coverage</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Limits of Liability</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Other Requirements</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General Conditions Section</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50907462"/>
                  </a:ext>
                </a:extLst>
              </a:tr>
              <a:tr h="585591">
                <a:tc>
                  <a:txBody>
                    <a:bodyPr/>
                    <a:lstStyle/>
                    <a:p>
                      <a:pPr marL="0" marR="0">
                        <a:spcBef>
                          <a:spcPts val="0"/>
                        </a:spcBef>
                        <a:spcAft>
                          <a:spcPts val="0"/>
                        </a:spcAft>
                      </a:pPr>
                      <a:r>
                        <a:rPr lang="en-US" sz="1200" dirty="0">
                          <a:solidFill>
                            <a:schemeClr val="bg1"/>
                          </a:solidFill>
                          <a:effectLst/>
                        </a:rPr>
                        <a:t>General Liability</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spcBef>
                          <a:spcPts val="0"/>
                        </a:spcBef>
                        <a:spcAft>
                          <a:spcPts val="0"/>
                        </a:spcAft>
                      </a:pPr>
                      <a:r>
                        <a:rPr lang="en-US" sz="1200" dirty="0">
                          <a:solidFill>
                            <a:schemeClr val="bg1"/>
                          </a:solidFill>
                          <a:effectLst/>
                        </a:rPr>
                        <a:t>$2,000,000</a:t>
                      </a:r>
                    </a:p>
                    <a:p>
                      <a:pPr marL="0" marR="0">
                        <a:spcBef>
                          <a:spcPts val="0"/>
                        </a:spcBef>
                        <a:spcAft>
                          <a:spcPts val="0"/>
                        </a:spcAft>
                      </a:pPr>
                      <a:r>
                        <a:rPr lang="en-US" sz="1200" dirty="0">
                          <a:solidFill>
                            <a:schemeClr val="bg1"/>
                          </a:solidFill>
                          <a:effectLst/>
                        </a:rPr>
                        <a:t>$10,000,000 </a:t>
                      </a:r>
                      <a:r>
                        <a:rPr lang="en-US" sz="1000" dirty="0">
                          <a:solidFill>
                            <a:schemeClr val="bg1"/>
                          </a:solidFill>
                          <a:effectLst/>
                        </a:rPr>
                        <a:t>Aviation</a:t>
                      </a:r>
                      <a:r>
                        <a:rPr lang="en-US" sz="1200" dirty="0">
                          <a:solidFill>
                            <a:schemeClr val="bg1"/>
                          </a:solidFill>
                          <a:effectLst/>
                        </a:rPr>
                        <a:t> </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200">
                          <a:solidFill>
                            <a:schemeClr val="bg1"/>
                          </a:solidFill>
                          <a:effectLst/>
                        </a:rPr>
                        <a:t>City of Albuquerque and Architect or Engineer is additional insured</a:t>
                      </a:r>
                      <a:endParaRPr lang="en-US" sz="12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r">
                        <a:spcBef>
                          <a:spcPts val="0"/>
                        </a:spcBef>
                        <a:spcAft>
                          <a:spcPts val="0"/>
                        </a:spcAft>
                      </a:pPr>
                      <a:r>
                        <a:rPr lang="en-US" sz="1200">
                          <a:solidFill>
                            <a:schemeClr val="bg1"/>
                          </a:solidFill>
                          <a:effectLst/>
                        </a:rPr>
                        <a:t>§5.2.3</a:t>
                      </a:r>
                      <a:endParaRPr lang="en-US" sz="12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val="3753385200"/>
                  </a:ext>
                </a:extLst>
              </a:tr>
              <a:tr h="585591">
                <a:tc>
                  <a:txBody>
                    <a:bodyPr/>
                    <a:lstStyle/>
                    <a:p>
                      <a:pPr marL="0" marR="0">
                        <a:spcBef>
                          <a:spcPts val="0"/>
                        </a:spcBef>
                        <a:spcAft>
                          <a:spcPts val="0"/>
                        </a:spcAft>
                      </a:pPr>
                      <a:r>
                        <a:rPr lang="en-US" sz="1200">
                          <a:solidFill>
                            <a:schemeClr val="bg1"/>
                          </a:solidFill>
                          <a:effectLst/>
                        </a:rPr>
                        <a:t>Auto Liability</a:t>
                      </a:r>
                      <a:endParaRPr lang="en-US" sz="12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spcBef>
                          <a:spcPts val="0"/>
                        </a:spcBef>
                        <a:spcAft>
                          <a:spcPts val="0"/>
                        </a:spcAft>
                      </a:pPr>
                      <a:r>
                        <a:rPr lang="en-US" sz="1200" dirty="0">
                          <a:solidFill>
                            <a:schemeClr val="bg1"/>
                          </a:solidFill>
                          <a:effectLst/>
                        </a:rPr>
                        <a:t>$1,000,000</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1200" dirty="0">
                          <a:solidFill>
                            <a:schemeClr val="bg1"/>
                          </a:solidFill>
                          <a:effectLst/>
                        </a:rPr>
                        <a:t>City of Albuquerque and Architect or Engineer is additional insured</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r">
                        <a:spcBef>
                          <a:spcPts val="0"/>
                        </a:spcBef>
                        <a:spcAft>
                          <a:spcPts val="0"/>
                        </a:spcAft>
                      </a:pPr>
                      <a:r>
                        <a:rPr lang="en-US" sz="1200">
                          <a:solidFill>
                            <a:schemeClr val="bg1"/>
                          </a:solidFill>
                          <a:effectLst/>
                        </a:rPr>
                        <a:t>§5.2.3</a:t>
                      </a:r>
                      <a:endParaRPr lang="en-US" sz="12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val="1603201502"/>
                  </a:ext>
                </a:extLst>
              </a:tr>
              <a:tr h="292796">
                <a:tc>
                  <a:txBody>
                    <a:bodyPr/>
                    <a:lstStyle/>
                    <a:p>
                      <a:pPr marL="0" marR="0">
                        <a:spcBef>
                          <a:spcPts val="0"/>
                        </a:spcBef>
                        <a:spcAft>
                          <a:spcPts val="0"/>
                        </a:spcAft>
                      </a:pPr>
                      <a:r>
                        <a:rPr lang="en-US" sz="1200">
                          <a:solidFill>
                            <a:schemeClr val="bg1"/>
                          </a:solidFill>
                          <a:effectLst/>
                        </a:rPr>
                        <a:t>Workers Comp.</a:t>
                      </a:r>
                      <a:endParaRPr lang="en-US" sz="12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spcBef>
                          <a:spcPts val="0"/>
                        </a:spcBef>
                        <a:spcAft>
                          <a:spcPts val="0"/>
                        </a:spcAft>
                      </a:pPr>
                      <a:r>
                        <a:rPr lang="en-US" sz="1200">
                          <a:solidFill>
                            <a:schemeClr val="bg1"/>
                          </a:solidFill>
                          <a:effectLst/>
                        </a:rPr>
                        <a:t>Statutory </a:t>
                      </a:r>
                      <a:endParaRPr lang="en-US" sz="12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spcBef>
                          <a:spcPts val="0"/>
                        </a:spcBef>
                        <a:spcAft>
                          <a:spcPts val="0"/>
                        </a:spcAft>
                      </a:pPr>
                      <a:r>
                        <a:rPr lang="en-US" sz="1200" dirty="0">
                          <a:solidFill>
                            <a:schemeClr val="bg1"/>
                          </a:solidFill>
                          <a:effectLst/>
                        </a:rPr>
                        <a:t> </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r">
                        <a:spcBef>
                          <a:spcPts val="0"/>
                        </a:spcBef>
                        <a:spcAft>
                          <a:spcPts val="0"/>
                        </a:spcAft>
                      </a:pPr>
                      <a:r>
                        <a:rPr lang="en-US" sz="1200" dirty="0">
                          <a:solidFill>
                            <a:schemeClr val="bg1"/>
                          </a:solidFill>
                          <a:effectLst/>
                        </a:rPr>
                        <a:t>§5.2.5</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63822457"/>
                  </a:ext>
                </a:extLst>
              </a:tr>
              <a:tr h="585591">
                <a:tc>
                  <a:txBody>
                    <a:bodyPr/>
                    <a:lstStyle/>
                    <a:p>
                      <a:pPr marL="0" marR="0">
                        <a:spcBef>
                          <a:spcPts val="0"/>
                        </a:spcBef>
                        <a:spcAft>
                          <a:spcPts val="0"/>
                        </a:spcAft>
                      </a:pPr>
                      <a:r>
                        <a:rPr lang="en-US" sz="1200">
                          <a:solidFill>
                            <a:schemeClr val="bg1"/>
                          </a:solidFill>
                          <a:effectLst/>
                        </a:rPr>
                        <a:t>Builders Risk</a:t>
                      </a:r>
                      <a:endParaRPr lang="en-US" sz="12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spcBef>
                          <a:spcPts val="0"/>
                        </a:spcBef>
                        <a:spcAft>
                          <a:spcPts val="0"/>
                        </a:spcAft>
                      </a:pPr>
                      <a:r>
                        <a:rPr lang="en-US" sz="1200">
                          <a:solidFill>
                            <a:schemeClr val="bg1"/>
                          </a:solidFill>
                          <a:effectLst/>
                        </a:rPr>
                        <a:t>Amount of Contract</a:t>
                      </a:r>
                      <a:endParaRPr lang="en-US" sz="12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spcBef>
                          <a:spcPts val="0"/>
                        </a:spcBef>
                        <a:spcAft>
                          <a:spcPts val="0"/>
                        </a:spcAft>
                      </a:pPr>
                      <a:r>
                        <a:rPr lang="en-US" sz="1200" dirty="0">
                          <a:solidFill>
                            <a:schemeClr val="bg1"/>
                          </a:solidFill>
                          <a:effectLst/>
                        </a:rPr>
                        <a:t>City of Albuquerque is named as loss payee</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r">
                        <a:spcBef>
                          <a:spcPts val="0"/>
                        </a:spcBef>
                        <a:spcAft>
                          <a:spcPts val="0"/>
                        </a:spcAft>
                      </a:pPr>
                      <a:r>
                        <a:rPr lang="en-US" sz="1200" dirty="0">
                          <a:solidFill>
                            <a:schemeClr val="bg1"/>
                          </a:solidFill>
                          <a:effectLst/>
                        </a:rPr>
                        <a:t>§5.2.6.1</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val="3191818257"/>
                  </a:ext>
                </a:extLst>
              </a:tr>
              <a:tr h="878386">
                <a:tc>
                  <a:txBody>
                    <a:bodyPr/>
                    <a:lstStyle/>
                    <a:p>
                      <a:pPr marL="0" marR="0">
                        <a:spcBef>
                          <a:spcPts val="0"/>
                        </a:spcBef>
                        <a:spcAft>
                          <a:spcPts val="0"/>
                        </a:spcAft>
                      </a:pPr>
                      <a:r>
                        <a:rPr lang="en-US" sz="1200">
                          <a:solidFill>
                            <a:schemeClr val="bg1"/>
                          </a:solidFill>
                          <a:effectLst/>
                        </a:rPr>
                        <a:t>Owners/Contractors Protective Liability</a:t>
                      </a:r>
                      <a:endParaRPr lang="en-US" sz="12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spcBef>
                          <a:spcPts val="0"/>
                        </a:spcBef>
                        <a:spcAft>
                          <a:spcPts val="0"/>
                        </a:spcAft>
                      </a:pPr>
                      <a:r>
                        <a:rPr lang="en-US" sz="1200">
                          <a:solidFill>
                            <a:schemeClr val="bg1"/>
                          </a:solidFill>
                          <a:effectLst/>
                        </a:rPr>
                        <a:t>$1,000,000</a:t>
                      </a:r>
                      <a:endParaRPr lang="en-US" sz="12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spcBef>
                          <a:spcPts val="0"/>
                        </a:spcBef>
                        <a:spcAft>
                          <a:spcPts val="0"/>
                        </a:spcAft>
                      </a:pPr>
                      <a:r>
                        <a:rPr lang="en-US" sz="1200" dirty="0">
                          <a:solidFill>
                            <a:schemeClr val="bg1"/>
                          </a:solidFill>
                          <a:effectLst/>
                        </a:rPr>
                        <a:t>City of Albuquerque and Architect or Engineer are named insureds</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r">
                        <a:spcBef>
                          <a:spcPts val="0"/>
                        </a:spcBef>
                        <a:spcAft>
                          <a:spcPts val="0"/>
                        </a:spcAft>
                      </a:pPr>
                      <a:r>
                        <a:rPr lang="en-US" sz="1200" dirty="0">
                          <a:solidFill>
                            <a:schemeClr val="bg1"/>
                          </a:solidFill>
                          <a:effectLst/>
                        </a:rPr>
                        <a:t>§5.2.4</a:t>
                      </a:r>
                      <a:endParaRPr lang="en-US"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noFill/>
                  </a:tcPr>
                </a:tc>
                <a:extLst>
                  <a:ext uri="{0D108BD9-81ED-4DB2-BD59-A6C34878D82A}">
                    <a16:rowId xmlns:a16="http://schemas.microsoft.com/office/drawing/2014/main" val="1957737481"/>
                  </a:ext>
                </a:extLst>
              </a:tr>
            </a:tbl>
          </a:graphicData>
        </a:graphic>
      </p:graphicFrame>
    </p:spTree>
    <p:extLst>
      <p:ext uri="{BB962C8B-B14F-4D97-AF65-F5344CB8AC3E}">
        <p14:creationId xmlns:p14="http://schemas.microsoft.com/office/powerpoint/2010/main" val="2238873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01BE-03AB-4EE7-B028-7FD5D3EFCA26}"/>
              </a:ext>
            </a:extLst>
          </p:cNvPr>
          <p:cNvSpPr>
            <a:spLocks noGrp="1"/>
          </p:cNvSpPr>
          <p:nvPr>
            <p:ph type="title"/>
          </p:nvPr>
        </p:nvSpPr>
        <p:spPr/>
        <p:txBody>
          <a:bodyPr/>
          <a:lstStyle/>
          <a:p>
            <a:pPr algn="ctr"/>
            <a:r>
              <a:rPr lang="en-US" sz="2800" dirty="0">
                <a:solidFill>
                  <a:srgbClr val="FF0000"/>
                </a:solidFill>
              </a:rPr>
              <a:t>Instructions to Bidders</a:t>
            </a:r>
            <a:endParaRPr lang="en-US" sz="2800" dirty="0"/>
          </a:p>
        </p:txBody>
      </p:sp>
      <p:sp>
        <p:nvSpPr>
          <p:cNvPr id="3" name="Content Placeholder 2">
            <a:extLst>
              <a:ext uri="{FF2B5EF4-FFF2-40B4-BE49-F238E27FC236}">
                <a16:creationId xmlns:a16="http://schemas.microsoft.com/office/drawing/2014/main" id="{E7C4E492-2DEC-4AA0-893D-C592559626C6}"/>
              </a:ext>
            </a:extLst>
          </p:cNvPr>
          <p:cNvSpPr>
            <a:spLocks noGrp="1"/>
          </p:cNvSpPr>
          <p:nvPr>
            <p:ph idx="1"/>
          </p:nvPr>
        </p:nvSpPr>
        <p:spPr>
          <a:xfrm>
            <a:off x="353568" y="1324714"/>
            <a:ext cx="11484864" cy="3698961"/>
          </a:xfrm>
        </p:spPr>
        <p:txBody>
          <a:bodyPr/>
          <a:lstStyle/>
          <a:p>
            <a:pPr>
              <a:spcAft>
                <a:spcPts val="1200"/>
              </a:spcAft>
            </a:pPr>
            <a:r>
              <a:rPr lang="en-US" sz="2400" dirty="0">
                <a:solidFill>
                  <a:schemeClr val="bg1"/>
                </a:solidFill>
              </a:rPr>
              <a:t>Wage Rates </a:t>
            </a:r>
          </a:p>
          <a:p>
            <a:pPr lvl="1">
              <a:spcAft>
                <a:spcPts val="1200"/>
              </a:spcAft>
            </a:pPr>
            <a:r>
              <a:rPr lang="en-US" sz="2000" dirty="0">
                <a:solidFill>
                  <a:schemeClr val="bg1"/>
                </a:solidFill>
              </a:rPr>
              <a:t>Prevailing wage rates as listed by the Director of the Labor and Industrial Division of the New Mexico Department of Workforce Solutions</a:t>
            </a:r>
          </a:p>
          <a:p>
            <a:pPr lvl="1">
              <a:spcAft>
                <a:spcPts val="1200"/>
              </a:spcAft>
            </a:pPr>
            <a:r>
              <a:rPr lang="en-US" sz="2000" dirty="0">
                <a:solidFill>
                  <a:schemeClr val="bg1"/>
                </a:solidFill>
              </a:rPr>
              <a:t>Prevailing Federal Wage Rate Decision listed by the U.S. Department of Labor</a:t>
            </a:r>
          </a:p>
          <a:p>
            <a:pPr lvl="1">
              <a:spcAft>
                <a:spcPts val="1200"/>
              </a:spcAft>
            </a:pPr>
            <a:r>
              <a:rPr lang="en-US" sz="2000" dirty="0">
                <a:solidFill>
                  <a:schemeClr val="bg1"/>
                </a:solidFill>
              </a:rPr>
              <a:t>In effect at the scheduled closing time for receipt of bids</a:t>
            </a:r>
          </a:p>
          <a:p>
            <a:pPr>
              <a:spcAft>
                <a:spcPts val="1200"/>
              </a:spcAft>
            </a:pPr>
            <a:r>
              <a:rPr lang="en-US" sz="2400" dirty="0">
                <a:solidFill>
                  <a:schemeClr val="bg1"/>
                </a:solidFill>
              </a:rPr>
              <a:t>Preferences</a:t>
            </a:r>
          </a:p>
          <a:p>
            <a:pPr lvl="1">
              <a:spcAft>
                <a:spcPts val="1200"/>
              </a:spcAft>
            </a:pPr>
            <a:r>
              <a:rPr lang="en-US" sz="2000" dirty="0">
                <a:solidFill>
                  <a:schemeClr val="bg1"/>
                </a:solidFill>
              </a:rPr>
              <a:t>Gender Pay Equity Preference 5%</a:t>
            </a:r>
          </a:p>
          <a:p>
            <a:pPr lvl="1">
              <a:spcAft>
                <a:spcPts val="1200"/>
              </a:spcAft>
            </a:pPr>
            <a:r>
              <a:rPr lang="en-US" sz="2000" dirty="0">
                <a:solidFill>
                  <a:schemeClr val="bg1"/>
                </a:solidFill>
              </a:rPr>
              <a:t>Resident Contractor/Veteran Resident Contractor Preference 5%</a:t>
            </a:r>
          </a:p>
        </p:txBody>
      </p:sp>
    </p:spTree>
    <p:extLst>
      <p:ext uri="{BB962C8B-B14F-4D97-AF65-F5344CB8AC3E}">
        <p14:creationId xmlns:p14="http://schemas.microsoft.com/office/powerpoint/2010/main" val="1502850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01BE-03AB-4EE7-B028-7FD5D3EFCA26}"/>
              </a:ext>
            </a:extLst>
          </p:cNvPr>
          <p:cNvSpPr>
            <a:spLocks noGrp="1"/>
          </p:cNvSpPr>
          <p:nvPr>
            <p:ph type="title"/>
          </p:nvPr>
        </p:nvSpPr>
        <p:spPr/>
        <p:txBody>
          <a:bodyPr/>
          <a:lstStyle/>
          <a:p>
            <a:pPr algn="ctr"/>
            <a:r>
              <a:rPr lang="en-US" sz="2800" dirty="0">
                <a:solidFill>
                  <a:srgbClr val="FF0000"/>
                </a:solidFill>
              </a:rPr>
              <a:t>Special Provisions</a:t>
            </a:r>
            <a:endParaRPr lang="en-US" sz="2800" dirty="0"/>
          </a:p>
        </p:txBody>
      </p:sp>
      <p:sp>
        <p:nvSpPr>
          <p:cNvPr id="3" name="Content Placeholder 2">
            <a:extLst>
              <a:ext uri="{FF2B5EF4-FFF2-40B4-BE49-F238E27FC236}">
                <a16:creationId xmlns:a16="http://schemas.microsoft.com/office/drawing/2014/main" id="{E7C4E492-2DEC-4AA0-893D-C592559626C6}"/>
              </a:ext>
            </a:extLst>
          </p:cNvPr>
          <p:cNvSpPr>
            <a:spLocks noGrp="1"/>
          </p:cNvSpPr>
          <p:nvPr>
            <p:ph idx="1"/>
          </p:nvPr>
        </p:nvSpPr>
        <p:spPr>
          <a:xfrm>
            <a:off x="353568" y="980765"/>
            <a:ext cx="11484864" cy="5586145"/>
          </a:xfrm>
        </p:spPr>
        <p:txBody>
          <a:bodyPr/>
          <a:lstStyle/>
          <a:p>
            <a:pPr>
              <a:spcAft>
                <a:spcPts val="1200"/>
              </a:spcAft>
            </a:pPr>
            <a:r>
              <a:rPr lang="en-US" sz="2000" dirty="0">
                <a:solidFill>
                  <a:schemeClr val="bg1"/>
                </a:solidFill>
              </a:rPr>
              <a:t>Liquidated Damages</a:t>
            </a:r>
          </a:p>
          <a:p>
            <a:pPr>
              <a:spcAft>
                <a:spcPts val="1200"/>
              </a:spcAft>
            </a:pPr>
            <a:r>
              <a:rPr lang="en-US" sz="2000" dirty="0">
                <a:solidFill>
                  <a:schemeClr val="bg1"/>
                </a:solidFill>
              </a:rPr>
              <a:t>Taxes</a:t>
            </a:r>
          </a:p>
          <a:p>
            <a:pPr>
              <a:spcAft>
                <a:spcPts val="1200"/>
              </a:spcAft>
            </a:pPr>
            <a:r>
              <a:rPr lang="en-US" sz="2000" dirty="0">
                <a:solidFill>
                  <a:schemeClr val="bg1"/>
                </a:solidFill>
              </a:rPr>
              <a:t>Project Signs and Project Publicity</a:t>
            </a:r>
          </a:p>
          <a:p>
            <a:pPr>
              <a:spcAft>
                <a:spcPts val="1200"/>
              </a:spcAft>
            </a:pPr>
            <a:r>
              <a:rPr lang="en-US" sz="2000" dirty="0">
                <a:solidFill>
                  <a:schemeClr val="bg1"/>
                </a:solidFill>
              </a:rPr>
              <a:t>Affirmative Action, Equal Employment Opportunity and Nondiscrimination</a:t>
            </a:r>
          </a:p>
          <a:p>
            <a:pPr>
              <a:spcAft>
                <a:spcPts val="1200"/>
              </a:spcAft>
            </a:pPr>
            <a:r>
              <a:rPr lang="en-US" sz="2000" dirty="0">
                <a:solidFill>
                  <a:schemeClr val="bg1"/>
                </a:solidFill>
              </a:rPr>
              <a:t>Additional Affirmative Action and EEO Employment Data Requirements – Office of Equity and Inclusion </a:t>
            </a:r>
            <a:r>
              <a:rPr lang="en-US" sz="2000" dirty="0">
                <a:solidFill>
                  <a:schemeClr val="bg1"/>
                </a:solidFill>
                <a:hlinkClick r:id="rId2"/>
              </a:rPr>
              <a:t>oei@cabq.gov</a:t>
            </a:r>
            <a:r>
              <a:rPr lang="en-US" sz="2000" dirty="0">
                <a:solidFill>
                  <a:schemeClr val="bg1"/>
                </a:solidFill>
              </a:rPr>
              <a:t> </a:t>
            </a:r>
          </a:p>
          <a:p>
            <a:pPr>
              <a:spcAft>
                <a:spcPts val="1200"/>
              </a:spcAft>
            </a:pPr>
            <a:r>
              <a:rPr lang="en-US" sz="2000" dirty="0">
                <a:solidFill>
                  <a:schemeClr val="bg1"/>
                </a:solidFill>
              </a:rPr>
              <a:t>Subcontractors Fair Practices Act Compliance – listing threshold amount for bidding form</a:t>
            </a:r>
          </a:p>
          <a:p>
            <a:pPr>
              <a:spcAft>
                <a:spcPts val="1200"/>
              </a:spcAft>
            </a:pPr>
            <a:r>
              <a:rPr lang="en-US" sz="2000" dirty="0">
                <a:solidFill>
                  <a:schemeClr val="bg1"/>
                </a:solidFill>
              </a:rPr>
              <a:t>Compliance with Storm Drainage Discharge Requirements</a:t>
            </a:r>
          </a:p>
          <a:p>
            <a:pPr>
              <a:spcAft>
                <a:spcPts val="1200"/>
              </a:spcAft>
            </a:pPr>
            <a:r>
              <a:rPr lang="en-US" sz="2000" dirty="0">
                <a:solidFill>
                  <a:schemeClr val="bg1"/>
                </a:solidFill>
              </a:rPr>
              <a:t>Miscellaneous Provisions – Payments, Allowances, Graffiti Removal, Permits</a:t>
            </a:r>
          </a:p>
          <a:p>
            <a:pPr>
              <a:spcAft>
                <a:spcPts val="1200"/>
              </a:spcAft>
            </a:pPr>
            <a:r>
              <a:rPr lang="en-US" sz="2000" dirty="0">
                <a:solidFill>
                  <a:schemeClr val="bg1"/>
                </a:solidFill>
              </a:rPr>
              <a:t>Minimum Wage Rates – Certified Payroll</a:t>
            </a:r>
          </a:p>
          <a:p>
            <a:pPr>
              <a:spcAft>
                <a:spcPts val="1200"/>
              </a:spcAft>
            </a:pPr>
            <a:endParaRPr lang="en-US" sz="2000" dirty="0">
              <a:solidFill>
                <a:schemeClr val="bg1"/>
              </a:solidFill>
            </a:endParaRPr>
          </a:p>
        </p:txBody>
      </p:sp>
    </p:spTree>
    <p:extLst>
      <p:ext uri="{BB962C8B-B14F-4D97-AF65-F5344CB8AC3E}">
        <p14:creationId xmlns:p14="http://schemas.microsoft.com/office/powerpoint/2010/main" val="2463868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7934-C28A-4290-8D9B-BFACE6AF1F7F}"/>
              </a:ext>
            </a:extLst>
          </p:cNvPr>
          <p:cNvSpPr>
            <a:spLocks noGrp="1"/>
          </p:cNvSpPr>
          <p:nvPr>
            <p:ph type="title"/>
          </p:nvPr>
        </p:nvSpPr>
        <p:spPr/>
        <p:txBody>
          <a:bodyPr/>
          <a:lstStyle/>
          <a:p>
            <a:pPr algn="ctr"/>
            <a:r>
              <a:rPr lang="en-US" sz="2800" dirty="0">
                <a:solidFill>
                  <a:srgbClr val="FF0000"/>
                </a:solidFill>
              </a:rPr>
              <a:t>Supplemental Special Provisions (SSPs)</a:t>
            </a:r>
          </a:p>
        </p:txBody>
      </p:sp>
      <p:sp>
        <p:nvSpPr>
          <p:cNvPr id="3" name="Content Placeholder 2">
            <a:extLst>
              <a:ext uri="{FF2B5EF4-FFF2-40B4-BE49-F238E27FC236}">
                <a16:creationId xmlns:a16="http://schemas.microsoft.com/office/drawing/2014/main" id="{71579167-16CA-47BB-A5F5-BA0AC1DD1810}"/>
              </a:ext>
            </a:extLst>
          </p:cNvPr>
          <p:cNvSpPr>
            <a:spLocks noGrp="1"/>
          </p:cNvSpPr>
          <p:nvPr>
            <p:ph idx="1"/>
          </p:nvPr>
        </p:nvSpPr>
        <p:spPr>
          <a:xfrm>
            <a:off x="351536" y="1383339"/>
            <a:ext cx="11484864" cy="3742563"/>
          </a:xfrm>
        </p:spPr>
        <p:txBody>
          <a:bodyPr/>
          <a:lstStyle/>
          <a:p>
            <a:pPr>
              <a:spcBef>
                <a:spcPts val="1200"/>
              </a:spcBef>
              <a:spcAft>
                <a:spcPts val="1000"/>
              </a:spcAft>
            </a:pPr>
            <a:r>
              <a:rPr lang="en-US" sz="2400" dirty="0">
                <a:solidFill>
                  <a:schemeClr val="bg1"/>
                </a:solidFill>
              </a:rPr>
              <a:t>Makes revisions to the standard provisions of the boilerplate</a:t>
            </a:r>
          </a:p>
          <a:p>
            <a:pPr marL="685800" lvl="2">
              <a:spcBef>
                <a:spcPts val="1200"/>
              </a:spcBef>
              <a:spcAft>
                <a:spcPts val="1000"/>
              </a:spcAft>
            </a:pPr>
            <a:r>
              <a:rPr lang="en-US" dirty="0">
                <a:solidFill>
                  <a:schemeClr val="bg1"/>
                </a:solidFill>
              </a:rPr>
              <a:t>Contract phasing</a:t>
            </a:r>
          </a:p>
          <a:p>
            <a:pPr marL="685800" lvl="2">
              <a:spcBef>
                <a:spcPts val="1200"/>
              </a:spcBef>
              <a:spcAft>
                <a:spcPts val="1000"/>
              </a:spcAft>
            </a:pPr>
            <a:r>
              <a:rPr lang="en-US" dirty="0">
                <a:solidFill>
                  <a:schemeClr val="bg1"/>
                </a:solidFill>
              </a:rPr>
              <a:t>Allowances</a:t>
            </a:r>
          </a:p>
          <a:p>
            <a:pPr marL="685800" lvl="2">
              <a:spcBef>
                <a:spcPts val="1200"/>
              </a:spcBef>
              <a:spcAft>
                <a:spcPts val="1000"/>
              </a:spcAft>
            </a:pPr>
            <a:r>
              <a:rPr lang="en-US" dirty="0">
                <a:solidFill>
                  <a:schemeClr val="bg1"/>
                </a:solidFill>
              </a:rPr>
              <a:t>Site conditions</a:t>
            </a:r>
          </a:p>
          <a:p>
            <a:pPr marL="685800" lvl="2">
              <a:spcBef>
                <a:spcPts val="1200"/>
              </a:spcBef>
              <a:spcAft>
                <a:spcPts val="1000"/>
              </a:spcAft>
            </a:pPr>
            <a:r>
              <a:rPr lang="en-US" dirty="0">
                <a:solidFill>
                  <a:schemeClr val="bg1"/>
                </a:solidFill>
              </a:rPr>
              <a:t>On-Call procedures</a:t>
            </a:r>
          </a:p>
          <a:p>
            <a:pPr marL="685800" lvl="2">
              <a:spcBef>
                <a:spcPts val="1200"/>
              </a:spcBef>
              <a:spcAft>
                <a:spcPts val="1000"/>
              </a:spcAft>
            </a:pPr>
            <a:r>
              <a:rPr lang="en-US" dirty="0">
                <a:solidFill>
                  <a:schemeClr val="bg1"/>
                </a:solidFill>
              </a:rPr>
              <a:t>FHWA, NMDOT, FAA, FTA provisions</a:t>
            </a:r>
          </a:p>
          <a:p>
            <a:pPr>
              <a:spcBef>
                <a:spcPts val="1200"/>
              </a:spcBef>
              <a:spcAft>
                <a:spcPts val="1000"/>
              </a:spcAft>
            </a:pPr>
            <a:r>
              <a:rPr lang="en-US" sz="2400" dirty="0">
                <a:solidFill>
                  <a:schemeClr val="bg1"/>
                </a:solidFill>
              </a:rPr>
              <a:t>SSPs will be discussed at the pre-bid conference</a:t>
            </a:r>
          </a:p>
        </p:txBody>
      </p:sp>
    </p:spTree>
    <p:extLst>
      <p:ext uri="{BB962C8B-B14F-4D97-AF65-F5344CB8AC3E}">
        <p14:creationId xmlns:p14="http://schemas.microsoft.com/office/powerpoint/2010/main" val="392102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8D86-B2A8-44DF-B09B-00FBF3751D53}"/>
              </a:ext>
            </a:extLst>
          </p:cNvPr>
          <p:cNvSpPr>
            <a:spLocks noGrp="1"/>
          </p:cNvSpPr>
          <p:nvPr>
            <p:ph type="title"/>
          </p:nvPr>
        </p:nvSpPr>
        <p:spPr/>
        <p:txBody>
          <a:bodyPr/>
          <a:lstStyle/>
          <a:p>
            <a:pPr algn="ctr"/>
            <a:r>
              <a:rPr lang="en-US" sz="2800" dirty="0">
                <a:solidFill>
                  <a:srgbClr val="FF0000"/>
                </a:solidFill>
              </a:rPr>
              <a:t>Bid Forms (RFB) and Cost Proposal (RFP)</a:t>
            </a:r>
            <a:br>
              <a:rPr lang="en-US" sz="2800" dirty="0">
                <a:solidFill>
                  <a:srgbClr val="FF0000"/>
                </a:solidFill>
              </a:rPr>
            </a:br>
            <a:r>
              <a:rPr lang="en-US" sz="2800" dirty="0">
                <a:solidFill>
                  <a:srgbClr val="FF0000"/>
                </a:solidFill>
              </a:rPr>
              <a:t>Pink pages</a:t>
            </a:r>
          </a:p>
        </p:txBody>
      </p:sp>
      <p:sp>
        <p:nvSpPr>
          <p:cNvPr id="3" name="Content Placeholder 2">
            <a:extLst>
              <a:ext uri="{FF2B5EF4-FFF2-40B4-BE49-F238E27FC236}">
                <a16:creationId xmlns:a16="http://schemas.microsoft.com/office/drawing/2014/main" id="{FFA4EEEB-1197-4B83-AFC4-50C1219FADAC}"/>
              </a:ext>
            </a:extLst>
          </p:cNvPr>
          <p:cNvSpPr>
            <a:spLocks noGrp="1"/>
          </p:cNvSpPr>
          <p:nvPr>
            <p:ph idx="1"/>
          </p:nvPr>
        </p:nvSpPr>
        <p:spPr>
          <a:xfrm>
            <a:off x="351536" y="1383339"/>
            <a:ext cx="11484864" cy="4715650"/>
          </a:xfrm>
        </p:spPr>
        <p:txBody>
          <a:bodyPr/>
          <a:lstStyle/>
          <a:p>
            <a:pPr marL="0" indent="0">
              <a:spcBef>
                <a:spcPts val="1200"/>
              </a:spcBef>
              <a:spcAft>
                <a:spcPts val="1000"/>
              </a:spcAft>
              <a:buNone/>
            </a:pPr>
            <a:r>
              <a:rPr lang="en-US" sz="2400" dirty="0">
                <a:solidFill>
                  <a:schemeClr val="bg1"/>
                </a:solidFill>
              </a:rPr>
              <a:t>Bid Proposal – Unit Price or Lump Sum</a:t>
            </a:r>
          </a:p>
          <a:p>
            <a:pPr marL="685800" lvl="2">
              <a:spcBef>
                <a:spcPts val="1200"/>
              </a:spcBef>
              <a:spcAft>
                <a:spcPts val="1000"/>
              </a:spcAft>
            </a:pPr>
            <a:r>
              <a:rPr lang="en-US" dirty="0">
                <a:solidFill>
                  <a:schemeClr val="bg1"/>
                </a:solidFill>
              </a:rPr>
              <a:t>Allowances</a:t>
            </a:r>
          </a:p>
          <a:p>
            <a:pPr marL="685800" lvl="2">
              <a:spcBef>
                <a:spcPts val="1200"/>
              </a:spcBef>
              <a:spcAft>
                <a:spcPts val="1000"/>
              </a:spcAft>
            </a:pPr>
            <a:r>
              <a:rPr lang="en-US" dirty="0">
                <a:solidFill>
                  <a:schemeClr val="bg1"/>
                </a:solidFill>
              </a:rPr>
              <a:t>Alternates – Additive and Deductive. Accepted in the order listed.</a:t>
            </a:r>
          </a:p>
          <a:p>
            <a:pPr marL="685800" lvl="2">
              <a:spcBef>
                <a:spcPts val="1200"/>
              </a:spcBef>
              <a:spcAft>
                <a:spcPts val="1000"/>
              </a:spcAft>
            </a:pPr>
            <a:r>
              <a:rPr lang="en-US" dirty="0">
                <a:solidFill>
                  <a:schemeClr val="bg1"/>
                </a:solidFill>
              </a:rPr>
              <a:t>Time for award</a:t>
            </a:r>
          </a:p>
          <a:p>
            <a:pPr marL="685800" lvl="2">
              <a:spcBef>
                <a:spcPts val="1200"/>
              </a:spcBef>
              <a:spcAft>
                <a:spcPts val="1000"/>
              </a:spcAft>
            </a:pPr>
            <a:r>
              <a:rPr lang="en-US" dirty="0">
                <a:solidFill>
                  <a:schemeClr val="bg1"/>
                </a:solidFill>
              </a:rPr>
              <a:t>Contract Time</a:t>
            </a:r>
          </a:p>
          <a:p>
            <a:pPr marL="685800" lvl="2">
              <a:spcBef>
                <a:spcPts val="1200"/>
              </a:spcBef>
              <a:spcAft>
                <a:spcPts val="1000"/>
              </a:spcAft>
            </a:pPr>
            <a:r>
              <a:rPr lang="en-US" dirty="0">
                <a:solidFill>
                  <a:schemeClr val="bg1"/>
                </a:solidFill>
              </a:rPr>
              <a:t>Liquidated Damages</a:t>
            </a:r>
          </a:p>
          <a:p>
            <a:pPr marL="685800" lvl="2">
              <a:spcBef>
                <a:spcPts val="1200"/>
              </a:spcBef>
              <a:spcAft>
                <a:spcPts val="1000"/>
              </a:spcAft>
            </a:pPr>
            <a:r>
              <a:rPr lang="en-US" dirty="0">
                <a:solidFill>
                  <a:schemeClr val="bg1"/>
                </a:solidFill>
              </a:rPr>
              <a:t>Signed</a:t>
            </a:r>
          </a:p>
          <a:p>
            <a:pPr marL="685800" lvl="2">
              <a:spcBef>
                <a:spcPts val="1200"/>
              </a:spcBef>
              <a:spcAft>
                <a:spcPts val="1000"/>
              </a:spcAft>
            </a:pPr>
            <a:r>
              <a:rPr lang="en-US" dirty="0">
                <a:solidFill>
                  <a:schemeClr val="bg1"/>
                </a:solidFill>
              </a:rPr>
              <a:t>Verify that correct version of Bid Proposal is submitted</a:t>
            </a:r>
          </a:p>
          <a:p>
            <a:pPr marL="457200" lvl="1" indent="0">
              <a:buNone/>
            </a:pPr>
            <a:endParaRPr lang="en-US" sz="2000" dirty="0">
              <a:solidFill>
                <a:schemeClr val="bg1"/>
              </a:solidFill>
            </a:endParaRPr>
          </a:p>
        </p:txBody>
      </p:sp>
    </p:spTree>
    <p:extLst>
      <p:ext uri="{BB962C8B-B14F-4D97-AF65-F5344CB8AC3E}">
        <p14:creationId xmlns:p14="http://schemas.microsoft.com/office/powerpoint/2010/main" val="284033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5C21-B37C-4FE2-B837-A396FBF3DFBB}"/>
              </a:ext>
            </a:extLst>
          </p:cNvPr>
          <p:cNvSpPr>
            <a:spLocks noGrp="1"/>
          </p:cNvSpPr>
          <p:nvPr>
            <p:ph type="title"/>
          </p:nvPr>
        </p:nvSpPr>
        <p:spPr/>
        <p:txBody>
          <a:bodyPr/>
          <a:lstStyle/>
          <a:p>
            <a:pPr algn="ctr"/>
            <a:r>
              <a:rPr lang="en-US" sz="2800" dirty="0">
                <a:solidFill>
                  <a:srgbClr val="FF0000"/>
                </a:solidFill>
              </a:rPr>
              <a:t>CIP Mission</a:t>
            </a:r>
          </a:p>
        </p:txBody>
      </p:sp>
      <p:sp>
        <p:nvSpPr>
          <p:cNvPr id="3" name="Content Placeholder 2">
            <a:extLst>
              <a:ext uri="{FF2B5EF4-FFF2-40B4-BE49-F238E27FC236}">
                <a16:creationId xmlns:a16="http://schemas.microsoft.com/office/drawing/2014/main" id="{69CB64B5-50FD-423A-9686-DD123EFBA6A1}"/>
              </a:ext>
            </a:extLst>
          </p:cNvPr>
          <p:cNvSpPr>
            <a:spLocks noGrp="1"/>
          </p:cNvSpPr>
          <p:nvPr>
            <p:ph idx="1"/>
          </p:nvPr>
        </p:nvSpPr>
        <p:spPr>
          <a:xfrm>
            <a:off x="351536" y="1383339"/>
            <a:ext cx="11484864" cy="2842830"/>
          </a:xfrm>
        </p:spPr>
        <p:txBody>
          <a:bodyPr/>
          <a:lstStyle/>
          <a:p>
            <a:pPr marL="0" indent="0" algn="ctr">
              <a:buNone/>
            </a:pPr>
            <a:r>
              <a:rPr lang="en-US" dirty="0">
                <a:solidFill>
                  <a:schemeClr val="bg1"/>
                </a:solidFill>
              </a:rPr>
              <a:t>To enhance the physical and cultural development of the City by implementing the Albuquerque/Bernalillo County Comprehensive Plan and other adopted plans and policies. Through a multi-year schedule of public physical improvements, CIP administers approved Capital Expenditures for systematically acquiring, constructing, replacing, upgrading and rehabilitating Albuquerque’s built environment. </a:t>
            </a:r>
          </a:p>
          <a:p>
            <a:endParaRPr lang="en-US" dirty="0">
              <a:solidFill>
                <a:schemeClr val="bg1"/>
              </a:solidFill>
            </a:endParaRPr>
          </a:p>
        </p:txBody>
      </p:sp>
    </p:spTree>
    <p:extLst>
      <p:ext uri="{BB962C8B-B14F-4D97-AF65-F5344CB8AC3E}">
        <p14:creationId xmlns:p14="http://schemas.microsoft.com/office/powerpoint/2010/main" val="796672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C9DEF8-28C7-422A-AAF9-34F6C13F269C}"/>
              </a:ext>
            </a:extLst>
          </p:cNvPr>
          <p:cNvPicPr>
            <a:picLocks noChangeAspect="1"/>
          </p:cNvPicPr>
          <p:nvPr/>
        </p:nvPicPr>
        <p:blipFill>
          <a:blip r:embed="rId2"/>
          <a:stretch>
            <a:fillRect/>
          </a:stretch>
        </p:blipFill>
        <p:spPr>
          <a:xfrm>
            <a:off x="1568491" y="103669"/>
            <a:ext cx="4527509" cy="6179685"/>
          </a:xfrm>
          <a:prstGeom prst="rect">
            <a:avLst/>
          </a:prstGeom>
        </p:spPr>
      </p:pic>
      <p:pic>
        <p:nvPicPr>
          <p:cNvPr id="3" name="Picture 2">
            <a:extLst>
              <a:ext uri="{FF2B5EF4-FFF2-40B4-BE49-F238E27FC236}">
                <a16:creationId xmlns:a16="http://schemas.microsoft.com/office/drawing/2014/main" id="{07BE5682-C1A4-4C51-8735-6F45E7B26514}"/>
              </a:ext>
            </a:extLst>
          </p:cNvPr>
          <p:cNvPicPr>
            <a:picLocks noChangeAspect="1"/>
          </p:cNvPicPr>
          <p:nvPr/>
        </p:nvPicPr>
        <p:blipFill>
          <a:blip r:embed="rId3"/>
          <a:stretch>
            <a:fillRect/>
          </a:stretch>
        </p:blipFill>
        <p:spPr>
          <a:xfrm>
            <a:off x="6565383" y="103669"/>
            <a:ext cx="4607339" cy="6179685"/>
          </a:xfrm>
          <a:prstGeom prst="rect">
            <a:avLst/>
          </a:prstGeom>
        </p:spPr>
      </p:pic>
    </p:spTree>
    <p:extLst>
      <p:ext uri="{BB962C8B-B14F-4D97-AF65-F5344CB8AC3E}">
        <p14:creationId xmlns:p14="http://schemas.microsoft.com/office/powerpoint/2010/main" val="29829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A1A1EB-DC77-43D4-95EB-293D309F7F19}"/>
              </a:ext>
            </a:extLst>
          </p:cNvPr>
          <p:cNvPicPr>
            <a:picLocks noChangeAspect="1"/>
          </p:cNvPicPr>
          <p:nvPr/>
        </p:nvPicPr>
        <p:blipFill>
          <a:blip r:embed="rId2"/>
          <a:stretch>
            <a:fillRect/>
          </a:stretch>
        </p:blipFill>
        <p:spPr>
          <a:xfrm>
            <a:off x="1465526" y="97983"/>
            <a:ext cx="4563112" cy="6544588"/>
          </a:xfrm>
          <a:prstGeom prst="rect">
            <a:avLst/>
          </a:prstGeom>
        </p:spPr>
      </p:pic>
      <p:pic>
        <p:nvPicPr>
          <p:cNvPr id="3" name="Picture 2">
            <a:extLst>
              <a:ext uri="{FF2B5EF4-FFF2-40B4-BE49-F238E27FC236}">
                <a16:creationId xmlns:a16="http://schemas.microsoft.com/office/drawing/2014/main" id="{06DAFE79-78F2-4221-8D64-29904D31E6C9}"/>
              </a:ext>
            </a:extLst>
          </p:cNvPr>
          <p:cNvPicPr>
            <a:picLocks noChangeAspect="1"/>
          </p:cNvPicPr>
          <p:nvPr/>
        </p:nvPicPr>
        <p:blipFill>
          <a:blip r:embed="rId3"/>
          <a:stretch>
            <a:fillRect/>
          </a:stretch>
        </p:blipFill>
        <p:spPr>
          <a:xfrm>
            <a:off x="6619669" y="97983"/>
            <a:ext cx="4498812" cy="6544588"/>
          </a:xfrm>
          <a:prstGeom prst="rect">
            <a:avLst/>
          </a:prstGeom>
        </p:spPr>
      </p:pic>
    </p:spTree>
    <p:extLst>
      <p:ext uri="{BB962C8B-B14F-4D97-AF65-F5344CB8AC3E}">
        <p14:creationId xmlns:p14="http://schemas.microsoft.com/office/powerpoint/2010/main" val="2645450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BC06-2358-483E-A6DB-6223F8E7A8AA}"/>
              </a:ext>
            </a:extLst>
          </p:cNvPr>
          <p:cNvSpPr>
            <a:spLocks noGrp="1"/>
          </p:cNvSpPr>
          <p:nvPr>
            <p:ph type="title"/>
          </p:nvPr>
        </p:nvSpPr>
        <p:spPr/>
        <p:txBody>
          <a:bodyPr/>
          <a:lstStyle/>
          <a:p>
            <a:pPr algn="ctr"/>
            <a:r>
              <a:rPr lang="en-US" sz="2800" dirty="0">
                <a:solidFill>
                  <a:srgbClr val="FF0000"/>
                </a:solidFill>
              </a:rPr>
              <a:t>Bid Forms (RFB) and Cost Proposal (RFP)</a:t>
            </a:r>
          </a:p>
        </p:txBody>
      </p:sp>
      <p:sp>
        <p:nvSpPr>
          <p:cNvPr id="3" name="Content Placeholder 2">
            <a:extLst>
              <a:ext uri="{FF2B5EF4-FFF2-40B4-BE49-F238E27FC236}">
                <a16:creationId xmlns:a16="http://schemas.microsoft.com/office/drawing/2014/main" id="{4D7413E3-5327-48D5-9CEB-1043A7577770}"/>
              </a:ext>
            </a:extLst>
          </p:cNvPr>
          <p:cNvSpPr>
            <a:spLocks noGrp="1"/>
          </p:cNvSpPr>
          <p:nvPr>
            <p:ph idx="1"/>
          </p:nvPr>
        </p:nvSpPr>
        <p:spPr>
          <a:xfrm>
            <a:off x="351536" y="1383339"/>
            <a:ext cx="11484864" cy="3792833"/>
          </a:xfrm>
        </p:spPr>
        <p:txBody>
          <a:bodyPr/>
          <a:lstStyle/>
          <a:p>
            <a:pPr>
              <a:spcBef>
                <a:spcPts val="1200"/>
              </a:spcBef>
              <a:spcAft>
                <a:spcPts val="1000"/>
              </a:spcAft>
            </a:pPr>
            <a:r>
              <a:rPr lang="en-US" sz="2400" dirty="0">
                <a:solidFill>
                  <a:schemeClr val="bg1"/>
                </a:solidFill>
              </a:rPr>
              <a:t>AHRO Form CC-2 Certification of Bidder Regarding Affirmative Action/Equal Employment Opportunity and Nondiscrimination</a:t>
            </a:r>
          </a:p>
          <a:p>
            <a:pPr marL="685800" lvl="2">
              <a:spcBef>
                <a:spcPts val="1200"/>
              </a:spcBef>
              <a:spcAft>
                <a:spcPts val="1000"/>
              </a:spcAft>
            </a:pPr>
            <a:r>
              <a:rPr lang="en-US" dirty="0">
                <a:solidFill>
                  <a:schemeClr val="bg1"/>
                </a:solidFill>
              </a:rPr>
              <a:t>Signed</a:t>
            </a:r>
          </a:p>
          <a:p>
            <a:pPr marL="685800" lvl="2">
              <a:spcBef>
                <a:spcPts val="1200"/>
              </a:spcBef>
              <a:spcAft>
                <a:spcPts val="1000"/>
              </a:spcAft>
            </a:pPr>
            <a:r>
              <a:rPr lang="en-US" dirty="0">
                <a:solidFill>
                  <a:schemeClr val="bg1"/>
                </a:solidFill>
              </a:rPr>
              <a:t>Submit to City of Albuquerque Office of Equity and Inclusion </a:t>
            </a:r>
            <a:r>
              <a:rPr lang="en-US" dirty="0">
                <a:solidFill>
                  <a:schemeClr val="bg1"/>
                </a:solidFill>
                <a:hlinkClick r:id="rId2"/>
              </a:rPr>
              <a:t>oei@cabq</a:t>
            </a:r>
            <a:r>
              <a:rPr lang="en-US" sz="1600" dirty="0">
                <a:solidFill>
                  <a:schemeClr val="bg1"/>
                </a:solidFill>
                <a:hlinkClick r:id="rId2"/>
              </a:rPr>
              <a:t>.gov</a:t>
            </a:r>
            <a:endParaRPr lang="en-US" sz="1600" dirty="0">
              <a:solidFill>
                <a:schemeClr val="bg1"/>
              </a:solidFill>
            </a:endParaRPr>
          </a:p>
          <a:p>
            <a:pPr>
              <a:spcBef>
                <a:spcPts val="1200"/>
              </a:spcBef>
              <a:spcAft>
                <a:spcPts val="1000"/>
              </a:spcAft>
            </a:pPr>
            <a:r>
              <a:rPr lang="en-US" sz="2400" dirty="0">
                <a:solidFill>
                  <a:schemeClr val="bg1"/>
                </a:solidFill>
              </a:rPr>
              <a:t>Pay Equity Reporting Form</a:t>
            </a:r>
          </a:p>
          <a:p>
            <a:pPr marL="685800" lvl="2">
              <a:spcBef>
                <a:spcPts val="1200"/>
              </a:spcBef>
              <a:spcAft>
                <a:spcPts val="1000"/>
              </a:spcAft>
            </a:pPr>
            <a:r>
              <a:rPr lang="en-US" dirty="0">
                <a:solidFill>
                  <a:schemeClr val="bg1"/>
                </a:solidFill>
                <a:hlinkClick r:id="rId3"/>
              </a:rPr>
              <a:t>https://www.cabq.gov/gender-pay-equity-initiative</a:t>
            </a:r>
            <a:r>
              <a:rPr lang="en-US" dirty="0">
                <a:solidFill>
                  <a:schemeClr val="bg1"/>
                </a:solidFill>
              </a:rPr>
              <a:t> </a:t>
            </a:r>
          </a:p>
          <a:p>
            <a:pPr marL="685800" lvl="2">
              <a:spcBef>
                <a:spcPts val="1200"/>
              </a:spcBef>
              <a:spcAft>
                <a:spcPts val="1000"/>
              </a:spcAft>
            </a:pPr>
            <a:r>
              <a:rPr lang="en-US" dirty="0">
                <a:solidFill>
                  <a:schemeClr val="bg1"/>
                </a:solidFill>
              </a:rPr>
              <a:t>Failure to complete the form on-line, sign, date, and upload with bid, shall render the Bidder as non-responsive</a:t>
            </a:r>
          </a:p>
        </p:txBody>
      </p:sp>
    </p:spTree>
    <p:extLst>
      <p:ext uri="{BB962C8B-B14F-4D97-AF65-F5344CB8AC3E}">
        <p14:creationId xmlns:p14="http://schemas.microsoft.com/office/powerpoint/2010/main" val="251676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5071-299B-48E5-BFE5-34B601AB6C32}"/>
              </a:ext>
            </a:extLst>
          </p:cNvPr>
          <p:cNvSpPr>
            <a:spLocks noGrp="1"/>
          </p:cNvSpPr>
          <p:nvPr>
            <p:ph type="title"/>
          </p:nvPr>
        </p:nvSpPr>
        <p:spPr/>
        <p:txBody>
          <a:bodyPr/>
          <a:lstStyle/>
          <a:p>
            <a:pPr algn="ctr"/>
            <a:r>
              <a:rPr lang="en-US" sz="2800" dirty="0">
                <a:solidFill>
                  <a:srgbClr val="FF0000"/>
                </a:solidFill>
              </a:rPr>
              <a:t>Bid Forms (RFB) and Cost Proposal (RFP)</a:t>
            </a:r>
          </a:p>
        </p:txBody>
      </p:sp>
      <p:sp>
        <p:nvSpPr>
          <p:cNvPr id="3" name="Content Placeholder 2">
            <a:extLst>
              <a:ext uri="{FF2B5EF4-FFF2-40B4-BE49-F238E27FC236}">
                <a16:creationId xmlns:a16="http://schemas.microsoft.com/office/drawing/2014/main" id="{91C81580-6C77-494D-831B-1315E385A819}"/>
              </a:ext>
            </a:extLst>
          </p:cNvPr>
          <p:cNvSpPr>
            <a:spLocks noGrp="1"/>
          </p:cNvSpPr>
          <p:nvPr>
            <p:ph idx="1"/>
          </p:nvPr>
        </p:nvSpPr>
        <p:spPr>
          <a:xfrm>
            <a:off x="351536" y="1383339"/>
            <a:ext cx="11484864" cy="4714111"/>
          </a:xfrm>
        </p:spPr>
        <p:txBody>
          <a:bodyPr/>
          <a:lstStyle/>
          <a:p>
            <a:pPr>
              <a:spcBef>
                <a:spcPts val="1200"/>
              </a:spcBef>
              <a:spcAft>
                <a:spcPts val="1000"/>
              </a:spcAft>
            </a:pPr>
            <a:r>
              <a:rPr lang="en-US" sz="2400" dirty="0">
                <a:solidFill>
                  <a:schemeClr val="bg1"/>
                </a:solidFill>
              </a:rPr>
              <a:t>Bidder’s Listing of Subcontractors for Compliance with the Subcontractors Fair Practices Act</a:t>
            </a:r>
          </a:p>
          <a:p>
            <a:pPr marL="685800" lvl="2">
              <a:spcBef>
                <a:spcPts val="1200"/>
              </a:spcBef>
              <a:spcAft>
                <a:spcPts val="1000"/>
              </a:spcAft>
            </a:pPr>
            <a:r>
              <a:rPr lang="en-US" dirty="0">
                <a:solidFill>
                  <a:schemeClr val="bg1"/>
                </a:solidFill>
              </a:rPr>
              <a:t>List all Subcontractors to be used for work identified in Special Provisions 6.6 which exceed the listing threshold</a:t>
            </a:r>
          </a:p>
          <a:p>
            <a:pPr marL="685800" lvl="2">
              <a:spcBef>
                <a:spcPts val="1200"/>
              </a:spcBef>
              <a:spcAft>
                <a:spcPts val="1000"/>
              </a:spcAft>
            </a:pPr>
            <a:r>
              <a:rPr lang="en-US" dirty="0">
                <a:solidFill>
                  <a:schemeClr val="bg1"/>
                </a:solidFill>
              </a:rPr>
              <a:t>The Subcontractors listed should also be listed on AHRO Form CC-1 Contractor’s List of Subcontractors/Suppliers (Post Award goldenrod forms)</a:t>
            </a:r>
          </a:p>
          <a:p>
            <a:pPr marL="228600" lvl="1">
              <a:spcBef>
                <a:spcPts val="1200"/>
              </a:spcBef>
              <a:spcAft>
                <a:spcPts val="1000"/>
              </a:spcAft>
            </a:pPr>
            <a:r>
              <a:rPr lang="en-US" dirty="0">
                <a:solidFill>
                  <a:schemeClr val="bg1"/>
                </a:solidFill>
              </a:rPr>
              <a:t>Bid Bond</a:t>
            </a:r>
          </a:p>
          <a:p>
            <a:pPr marL="685800" lvl="2">
              <a:spcBef>
                <a:spcPts val="1200"/>
              </a:spcBef>
              <a:spcAft>
                <a:spcPts val="1000"/>
              </a:spcAft>
            </a:pPr>
            <a:r>
              <a:rPr lang="en-US" dirty="0">
                <a:solidFill>
                  <a:schemeClr val="bg1"/>
                </a:solidFill>
              </a:rPr>
              <a:t>5% of bid amount</a:t>
            </a:r>
          </a:p>
          <a:p>
            <a:pPr marL="685800" lvl="2">
              <a:spcBef>
                <a:spcPts val="1200"/>
              </a:spcBef>
              <a:spcAft>
                <a:spcPts val="1000"/>
              </a:spcAft>
            </a:pPr>
            <a:r>
              <a:rPr lang="en-US" dirty="0">
                <a:solidFill>
                  <a:schemeClr val="bg1"/>
                </a:solidFill>
              </a:rPr>
              <a:t>Power of Attorney</a:t>
            </a:r>
          </a:p>
          <a:p>
            <a:pPr marL="0" indent="0">
              <a:buNone/>
            </a:pPr>
            <a:endParaRPr lang="en-US" dirty="0"/>
          </a:p>
        </p:txBody>
      </p:sp>
    </p:spTree>
    <p:extLst>
      <p:ext uri="{BB962C8B-B14F-4D97-AF65-F5344CB8AC3E}">
        <p14:creationId xmlns:p14="http://schemas.microsoft.com/office/powerpoint/2010/main" val="248887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B94B7-A78B-4EEF-A514-D6E069A37502}"/>
              </a:ext>
            </a:extLst>
          </p:cNvPr>
          <p:cNvSpPr>
            <a:spLocks noGrp="1"/>
          </p:cNvSpPr>
          <p:nvPr>
            <p:ph type="title"/>
          </p:nvPr>
        </p:nvSpPr>
        <p:spPr>
          <a:xfrm>
            <a:off x="353568" y="171411"/>
            <a:ext cx="11484864" cy="682752"/>
          </a:xfrm>
        </p:spPr>
        <p:txBody>
          <a:bodyPr/>
          <a:lstStyle/>
          <a:p>
            <a:pPr algn="ctr"/>
            <a:r>
              <a:rPr lang="en-US" sz="2800" dirty="0">
                <a:solidFill>
                  <a:srgbClr val="FF0000"/>
                </a:solidFill>
              </a:rPr>
              <a:t>Bid Forms (RFB) and Cost Proposal (RFP)</a:t>
            </a:r>
            <a:endParaRPr lang="en-US" sz="2800" dirty="0"/>
          </a:p>
        </p:txBody>
      </p:sp>
      <p:sp>
        <p:nvSpPr>
          <p:cNvPr id="3" name="Content Placeholder 2">
            <a:extLst>
              <a:ext uri="{FF2B5EF4-FFF2-40B4-BE49-F238E27FC236}">
                <a16:creationId xmlns:a16="http://schemas.microsoft.com/office/drawing/2014/main" id="{97C10BCC-5949-4CD9-938A-68BD5051BC41}"/>
              </a:ext>
            </a:extLst>
          </p:cNvPr>
          <p:cNvSpPr>
            <a:spLocks noGrp="1"/>
          </p:cNvSpPr>
          <p:nvPr>
            <p:ph idx="1"/>
          </p:nvPr>
        </p:nvSpPr>
        <p:spPr>
          <a:xfrm>
            <a:off x="594816" y="854163"/>
            <a:ext cx="11484864" cy="5364545"/>
          </a:xfrm>
        </p:spPr>
        <p:txBody>
          <a:bodyPr/>
          <a:lstStyle/>
          <a:p>
            <a:pPr marL="0" indent="0">
              <a:spcBef>
                <a:spcPts val="1200"/>
              </a:spcBef>
              <a:spcAft>
                <a:spcPts val="1000"/>
              </a:spcAft>
              <a:buNone/>
            </a:pPr>
            <a:r>
              <a:rPr lang="en-US" sz="2400" dirty="0">
                <a:solidFill>
                  <a:schemeClr val="bg1">
                    <a:lumMod val="95000"/>
                  </a:schemeClr>
                </a:solidFill>
              </a:rPr>
              <a:t>Federal Funding</a:t>
            </a:r>
            <a:endParaRPr lang="en-US" sz="2000" dirty="0">
              <a:solidFill>
                <a:schemeClr val="bg1">
                  <a:lumMod val="95000"/>
                </a:schemeClr>
              </a:solidFill>
            </a:endParaRPr>
          </a:p>
          <a:p>
            <a:pPr marL="685800" lvl="2">
              <a:spcBef>
                <a:spcPts val="1200"/>
              </a:spcBef>
              <a:spcAft>
                <a:spcPts val="1000"/>
              </a:spcAft>
            </a:pPr>
            <a:r>
              <a:rPr lang="en-US" dirty="0">
                <a:solidFill>
                  <a:schemeClr val="bg1">
                    <a:lumMod val="95000"/>
                  </a:schemeClr>
                </a:solidFill>
              </a:rPr>
              <a:t>Affidavit of Bidders</a:t>
            </a:r>
          </a:p>
          <a:p>
            <a:pPr marL="685800" lvl="2">
              <a:spcBef>
                <a:spcPts val="1200"/>
              </a:spcBef>
              <a:spcAft>
                <a:spcPts val="1000"/>
              </a:spcAft>
            </a:pPr>
            <a:r>
              <a:rPr lang="en-US" dirty="0">
                <a:solidFill>
                  <a:schemeClr val="bg1">
                    <a:lumMod val="95000"/>
                  </a:schemeClr>
                </a:solidFill>
              </a:rPr>
              <a:t>Bidder’s List of </a:t>
            </a:r>
            <a:r>
              <a:rPr lang="en-US" dirty="0" err="1">
                <a:solidFill>
                  <a:schemeClr val="bg1">
                    <a:lumMod val="95000"/>
                  </a:schemeClr>
                </a:solidFill>
              </a:rPr>
              <a:t>Quoters</a:t>
            </a:r>
            <a:r>
              <a:rPr lang="en-US" dirty="0">
                <a:solidFill>
                  <a:schemeClr val="bg1">
                    <a:lumMod val="95000"/>
                  </a:schemeClr>
                </a:solidFill>
              </a:rPr>
              <a:t> for the Disadvantaged Business Enterprise (DBE) Program</a:t>
            </a:r>
          </a:p>
          <a:p>
            <a:pPr marL="685800" lvl="2">
              <a:spcBef>
                <a:spcPts val="1200"/>
              </a:spcBef>
              <a:spcAft>
                <a:spcPts val="1000"/>
              </a:spcAft>
            </a:pPr>
            <a:r>
              <a:rPr lang="en-US" dirty="0">
                <a:solidFill>
                  <a:schemeClr val="bg1">
                    <a:lumMod val="95000"/>
                  </a:schemeClr>
                </a:solidFill>
              </a:rPr>
              <a:t>DBE Race-Conscious Measures</a:t>
            </a:r>
          </a:p>
          <a:p>
            <a:pPr marL="685800" lvl="2">
              <a:spcBef>
                <a:spcPts val="1200"/>
              </a:spcBef>
              <a:spcAft>
                <a:spcPts val="1000"/>
              </a:spcAft>
            </a:pPr>
            <a:r>
              <a:rPr lang="en-US" dirty="0">
                <a:solidFill>
                  <a:schemeClr val="bg1">
                    <a:lumMod val="95000"/>
                  </a:schemeClr>
                </a:solidFill>
              </a:rPr>
              <a:t>DBE Goal Form A585</a:t>
            </a:r>
          </a:p>
          <a:p>
            <a:pPr marL="685800" lvl="2">
              <a:spcBef>
                <a:spcPts val="1200"/>
              </a:spcBef>
              <a:spcAft>
                <a:spcPts val="1000"/>
              </a:spcAft>
            </a:pPr>
            <a:r>
              <a:rPr lang="en-US" dirty="0">
                <a:solidFill>
                  <a:schemeClr val="bg1">
                    <a:lumMod val="95000"/>
                  </a:schemeClr>
                </a:solidFill>
              </a:rPr>
              <a:t>Non-Debarment Certification</a:t>
            </a:r>
          </a:p>
          <a:p>
            <a:pPr marL="685800" lvl="2">
              <a:spcBef>
                <a:spcPts val="1200"/>
              </a:spcBef>
              <a:spcAft>
                <a:spcPts val="1000"/>
              </a:spcAft>
            </a:pPr>
            <a:r>
              <a:rPr lang="en-US" dirty="0">
                <a:solidFill>
                  <a:schemeClr val="bg1">
                    <a:lumMod val="95000"/>
                  </a:schemeClr>
                </a:solidFill>
              </a:rPr>
              <a:t>Declaration of Non-Collusion for Award of Contract</a:t>
            </a:r>
          </a:p>
          <a:p>
            <a:pPr marL="685800" lvl="2">
              <a:spcBef>
                <a:spcPts val="1200"/>
              </a:spcBef>
              <a:spcAft>
                <a:spcPts val="1000"/>
              </a:spcAft>
            </a:pPr>
            <a:r>
              <a:rPr lang="en-US" dirty="0">
                <a:solidFill>
                  <a:schemeClr val="bg1">
                    <a:lumMod val="95000"/>
                  </a:schemeClr>
                </a:solidFill>
              </a:rPr>
              <a:t>Certification Regarding Debarment, Suspension, Collusion, Ineligibility and Voluntary Exclusion</a:t>
            </a:r>
          </a:p>
          <a:p>
            <a:pPr marL="685800" lvl="2">
              <a:spcBef>
                <a:spcPts val="1200"/>
              </a:spcBef>
              <a:spcAft>
                <a:spcPts val="1000"/>
              </a:spcAft>
            </a:pPr>
            <a:r>
              <a:rPr lang="en-US" dirty="0">
                <a:solidFill>
                  <a:schemeClr val="bg1">
                    <a:lumMod val="95000"/>
                  </a:schemeClr>
                </a:solidFill>
              </a:rPr>
              <a:t>Buy America Certification</a:t>
            </a:r>
          </a:p>
          <a:p>
            <a:pPr marL="685800" lvl="2">
              <a:spcBef>
                <a:spcPts val="1200"/>
              </a:spcBef>
              <a:spcAft>
                <a:spcPts val="1000"/>
              </a:spcAft>
            </a:pPr>
            <a:r>
              <a:rPr lang="en-US" dirty="0">
                <a:solidFill>
                  <a:schemeClr val="bg1">
                    <a:lumMod val="95000"/>
                  </a:schemeClr>
                </a:solidFill>
              </a:rPr>
              <a:t>New Mexico Employees Health Coverage</a:t>
            </a:r>
          </a:p>
        </p:txBody>
      </p:sp>
    </p:spTree>
    <p:extLst>
      <p:ext uri="{BB962C8B-B14F-4D97-AF65-F5344CB8AC3E}">
        <p14:creationId xmlns:p14="http://schemas.microsoft.com/office/powerpoint/2010/main" val="2918309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EA90-0253-47FA-A47B-050476952744}"/>
              </a:ext>
            </a:extLst>
          </p:cNvPr>
          <p:cNvSpPr>
            <a:spLocks noGrp="1"/>
          </p:cNvSpPr>
          <p:nvPr>
            <p:ph type="title"/>
          </p:nvPr>
        </p:nvSpPr>
        <p:spPr>
          <a:xfrm>
            <a:off x="351536" y="214123"/>
            <a:ext cx="11484864" cy="682752"/>
          </a:xfrm>
        </p:spPr>
        <p:txBody>
          <a:bodyPr/>
          <a:lstStyle/>
          <a:p>
            <a:pPr algn="ctr"/>
            <a:r>
              <a:rPr lang="en-US" sz="2800" dirty="0">
                <a:solidFill>
                  <a:srgbClr val="FF0000"/>
                </a:solidFill>
              </a:rPr>
              <a:t>Post Award Forms</a:t>
            </a:r>
            <a:br>
              <a:rPr lang="en-US" sz="2800" dirty="0">
                <a:solidFill>
                  <a:srgbClr val="FF0000"/>
                </a:solidFill>
              </a:rPr>
            </a:br>
            <a:r>
              <a:rPr lang="en-US" sz="2800" dirty="0">
                <a:solidFill>
                  <a:srgbClr val="FF0000"/>
                </a:solidFill>
              </a:rPr>
              <a:t>Goldenrod forms</a:t>
            </a:r>
          </a:p>
        </p:txBody>
      </p:sp>
      <p:sp>
        <p:nvSpPr>
          <p:cNvPr id="3" name="Content Placeholder 2">
            <a:extLst>
              <a:ext uri="{FF2B5EF4-FFF2-40B4-BE49-F238E27FC236}">
                <a16:creationId xmlns:a16="http://schemas.microsoft.com/office/drawing/2014/main" id="{B2C07401-3239-42B3-949D-73543D523A3A}"/>
              </a:ext>
            </a:extLst>
          </p:cNvPr>
          <p:cNvSpPr>
            <a:spLocks noGrp="1"/>
          </p:cNvSpPr>
          <p:nvPr>
            <p:ph idx="1"/>
          </p:nvPr>
        </p:nvSpPr>
        <p:spPr>
          <a:xfrm>
            <a:off x="351536" y="1428962"/>
            <a:ext cx="11484864" cy="2458109"/>
          </a:xfrm>
        </p:spPr>
        <p:txBody>
          <a:bodyPr/>
          <a:lstStyle/>
          <a:p>
            <a:pPr>
              <a:spcAft>
                <a:spcPts val="1200"/>
              </a:spcAft>
            </a:pPr>
            <a:r>
              <a:rPr lang="en-US" sz="2400" dirty="0">
                <a:solidFill>
                  <a:schemeClr val="bg1"/>
                </a:solidFill>
              </a:rPr>
              <a:t>Agreement</a:t>
            </a:r>
          </a:p>
          <a:p>
            <a:pPr marL="685800" lvl="3">
              <a:spcBef>
                <a:spcPts val="1000"/>
              </a:spcBef>
              <a:spcAft>
                <a:spcPts val="1200"/>
              </a:spcAft>
            </a:pPr>
            <a:r>
              <a:rPr lang="en-US" dirty="0">
                <a:solidFill>
                  <a:schemeClr val="bg1"/>
                </a:solidFill>
              </a:rPr>
              <a:t>List Addenda</a:t>
            </a:r>
          </a:p>
          <a:p>
            <a:pPr marL="685800" lvl="3">
              <a:spcBef>
                <a:spcPts val="1000"/>
              </a:spcBef>
              <a:spcAft>
                <a:spcPts val="1200"/>
              </a:spcAft>
            </a:pPr>
            <a:r>
              <a:rPr lang="en-US" dirty="0">
                <a:solidFill>
                  <a:schemeClr val="bg1"/>
                </a:solidFill>
              </a:rPr>
              <a:t>Same amount as Bid Proposal, Recommendation of Award, Notice of Award</a:t>
            </a:r>
          </a:p>
          <a:p>
            <a:pPr marL="685800" lvl="3">
              <a:spcBef>
                <a:spcPts val="1000"/>
              </a:spcBef>
              <a:spcAft>
                <a:spcPts val="1200"/>
              </a:spcAft>
            </a:pPr>
            <a:r>
              <a:rPr lang="en-US" dirty="0">
                <a:solidFill>
                  <a:schemeClr val="bg1"/>
                </a:solidFill>
              </a:rPr>
              <a:t>State and Federal Tax ID Number listed</a:t>
            </a:r>
          </a:p>
          <a:p>
            <a:pPr marL="685800" lvl="3">
              <a:spcBef>
                <a:spcPts val="1000"/>
              </a:spcBef>
              <a:spcAft>
                <a:spcPts val="1200"/>
              </a:spcAft>
            </a:pPr>
            <a:r>
              <a:rPr lang="en-US" dirty="0">
                <a:solidFill>
                  <a:schemeClr val="bg1"/>
                </a:solidFill>
              </a:rPr>
              <a:t>Signed</a:t>
            </a:r>
          </a:p>
        </p:txBody>
      </p:sp>
    </p:spTree>
    <p:extLst>
      <p:ext uri="{BB962C8B-B14F-4D97-AF65-F5344CB8AC3E}">
        <p14:creationId xmlns:p14="http://schemas.microsoft.com/office/powerpoint/2010/main" val="499862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F2D9-2717-41E7-95CD-DABE9136AF56}"/>
              </a:ext>
            </a:extLst>
          </p:cNvPr>
          <p:cNvSpPr>
            <a:spLocks noGrp="1"/>
          </p:cNvSpPr>
          <p:nvPr>
            <p:ph type="title"/>
          </p:nvPr>
        </p:nvSpPr>
        <p:spPr/>
        <p:txBody>
          <a:bodyPr/>
          <a:lstStyle/>
          <a:p>
            <a:pPr algn="ctr"/>
            <a:r>
              <a:rPr lang="en-US" sz="2800" dirty="0">
                <a:solidFill>
                  <a:srgbClr val="FF0000"/>
                </a:solidFill>
              </a:rPr>
              <a:t>Post Award Forms</a:t>
            </a:r>
            <a:endParaRPr lang="en-US" sz="2800" dirty="0"/>
          </a:p>
        </p:txBody>
      </p:sp>
      <p:sp>
        <p:nvSpPr>
          <p:cNvPr id="3" name="Content Placeholder 2">
            <a:extLst>
              <a:ext uri="{FF2B5EF4-FFF2-40B4-BE49-F238E27FC236}">
                <a16:creationId xmlns:a16="http://schemas.microsoft.com/office/drawing/2014/main" id="{AA599ED6-06B4-402A-A324-FCA5C6A99263}"/>
              </a:ext>
            </a:extLst>
          </p:cNvPr>
          <p:cNvSpPr>
            <a:spLocks noGrp="1"/>
          </p:cNvSpPr>
          <p:nvPr>
            <p:ph idx="1"/>
          </p:nvPr>
        </p:nvSpPr>
        <p:spPr>
          <a:xfrm>
            <a:off x="353568" y="1131670"/>
            <a:ext cx="11484864" cy="4971617"/>
          </a:xfrm>
        </p:spPr>
        <p:txBody>
          <a:bodyPr/>
          <a:lstStyle/>
          <a:p>
            <a:pPr marL="228600" lvl="1">
              <a:spcBef>
                <a:spcPts val="1000"/>
              </a:spcBef>
              <a:spcAft>
                <a:spcPts val="1200"/>
              </a:spcAft>
            </a:pPr>
            <a:r>
              <a:rPr lang="en-US" dirty="0">
                <a:solidFill>
                  <a:schemeClr val="bg1"/>
                </a:solidFill>
              </a:rPr>
              <a:t>Performance Bond and Labor and Material Payment Bond</a:t>
            </a:r>
          </a:p>
          <a:p>
            <a:pPr marL="685800" lvl="2">
              <a:spcBef>
                <a:spcPts val="1000"/>
              </a:spcBef>
              <a:spcAft>
                <a:spcPts val="1200"/>
              </a:spcAft>
            </a:pPr>
            <a:r>
              <a:rPr lang="en-US" dirty="0">
                <a:solidFill>
                  <a:schemeClr val="bg1"/>
                </a:solidFill>
              </a:rPr>
              <a:t>Signed – Date must not be before date of Notice of Award letter</a:t>
            </a:r>
          </a:p>
          <a:p>
            <a:pPr marL="685800" lvl="2">
              <a:spcBef>
                <a:spcPts val="1000"/>
              </a:spcBef>
              <a:spcAft>
                <a:spcPts val="1200"/>
              </a:spcAft>
            </a:pPr>
            <a:r>
              <a:rPr lang="en-US" dirty="0">
                <a:solidFill>
                  <a:schemeClr val="bg1"/>
                </a:solidFill>
              </a:rPr>
              <a:t>Surety’s raised seal</a:t>
            </a:r>
          </a:p>
          <a:p>
            <a:pPr marL="685800" lvl="2">
              <a:spcBef>
                <a:spcPts val="1000"/>
              </a:spcBef>
              <a:spcAft>
                <a:spcPts val="1200"/>
              </a:spcAft>
            </a:pPr>
            <a:r>
              <a:rPr lang="en-US" dirty="0">
                <a:solidFill>
                  <a:schemeClr val="bg1"/>
                </a:solidFill>
              </a:rPr>
              <a:t>100% of Contract amount</a:t>
            </a:r>
          </a:p>
          <a:p>
            <a:pPr marL="685800" lvl="2">
              <a:spcBef>
                <a:spcPts val="1000"/>
              </a:spcBef>
              <a:spcAft>
                <a:spcPts val="1200"/>
              </a:spcAft>
            </a:pPr>
            <a:r>
              <a:rPr lang="en-US" dirty="0">
                <a:solidFill>
                  <a:schemeClr val="bg1"/>
                </a:solidFill>
              </a:rPr>
              <a:t>Power of Attorney dated on the same as bonds</a:t>
            </a:r>
          </a:p>
          <a:p>
            <a:pPr marL="228600" lvl="1">
              <a:spcBef>
                <a:spcPts val="1000"/>
              </a:spcBef>
              <a:spcAft>
                <a:spcPts val="1200"/>
              </a:spcAft>
            </a:pPr>
            <a:r>
              <a:rPr lang="en-US" dirty="0">
                <a:solidFill>
                  <a:schemeClr val="bg1"/>
                </a:solidFill>
              </a:rPr>
              <a:t>AHRO Form CC-1 Contractor’s List of Subcontractors/Suppliers</a:t>
            </a:r>
          </a:p>
          <a:p>
            <a:pPr marL="685800" lvl="2">
              <a:spcBef>
                <a:spcPts val="1000"/>
              </a:spcBef>
              <a:spcAft>
                <a:spcPts val="1200"/>
              </a:spcAft>
            </a:pPr>
            <a:r>
              <a:rPr lang="en-US" dirty="0">
                <a:solidFill>
                  <a:schemeClr val="bg1"/>
                </a:solidFill>
              </a:rPr>
              <a:t>Completed and signed</a:t>
            </a:r>
          </a:p>
          <a:p>
            <a:pPr marL="228600" lvl="1">
              <a:spcBef>
                <a:spcPts val="1000"/>
              </a:spcBef>
              <a:spcAft>
                <a:spcPts val="1200"/>
              </a:spcAft>
            </a:pPr>
            <a:r>
              <a:rPr lang="en-US" dirty="0">
                <a:solidFill>
                  <a:schemeClr val="bg1"/>
                </a:solidFill>
              </a:rPr>
              <a:t>Accountability in Government and Inspector General Statement </a:t>
            </a:r>
          </a:p>
          <a:p>
            <a:pPr marL="685800" lvl="2">
              <a:spcBef>
                <a:spcPts val="1000"/>
              </a:spcBef>
              <a:spcAft>
                <a:spcPts val="1200"/>
              </a:spcAft>
            </a:pPr>
            <a:r>
              <a:rPr lang="en-US" dirty="0">
                <a:solidFill>
                  <a:schemeClr val="bg1"/>
                </a:solidFill>
              </a:rPr>
              <a:t>Complete and signed</a:t>
            </a:r>
          </a:p>
        </p:txBody>
      </p:sp>
    </p:spTree>
    <p:extLst>
      <p:ext uri="{BB962C8B-B14F-4D97-AF65-F5344CB8AC3E}">
        <p14:creationId xmlns:p14="http://schemas.microsoft.com/office/powerpoint/2010/main" val="2930922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0912-08E5-48D7-A5C7-98160FDF735B}"/>
              </a:ext>
            </a:extLst>
          </p:cNvPr>
          <p:cNvSpPr>
            <a:spLocks noGrp="1"/>
          </p:cNvSpPr>
          <p:nvPr>
            <p:ph type="title"/>
          </p:nvPr>
        </p:nvSpPr>
        <p:spPr>
          <a:xfrm>
            <a:off x="353568" y="365125"/>
            <a:ext cx="11482832" cy="1688400"/>
          </a:xfrm>
        </p:spPr>
        <p:txBody>
          <a:bodyPr/>
          <a:lstStyle/>
          <a:p>
            <a:pPr algn="ctr"/>
            <a:r>
              <a:rPr lang="en-US" sz="2800" dirty="0">
                <a:solidFill>
                  <a:srgbClr val="FF0000"/>
                </a:solidFill>
              </a:rPr>
              <a:t>Questions?</a:t>
            </a:r>
            <a:br>
              <a:rPr lang="en-US" sz="2800" dirty="0">
                <a:solidFill>
                  <a:srgbClr val="FF0000"/>
                </a:solidFill>
              </a:rPr>
            </a:br>
            <a:br>
              <a:rPr lang="en-US" sz="2800" dirty="0">
                <a:solidFill>
                  <a:srgbClr val="FF0000"/>
                </a:solidFill>
              </a:rPr>
            </a:br>
            <a:br>
              <a:rPr lang="en-US" sz="2800" dirty="0">
                <a:solidFill>
                  <a:srgbClr val="FF0000"/>
                </a:solidFill>
              </a:rPr>
            </a:br>
            <a:r>
              <a:rPr lang="en-US" sz="2800" dirty="0">
                <a:solidFill>
                  <a:srgbClr val="FF0000"/>
                </a:solidFill>
              </a:rPr>
              <a:t>Contact </a:t>
            </a:r>
          </a:p>
        </p:txBody>
      </p:sp>
      <p:sp>
        <p:nvSpPr>
          <p:cNvPr id="4" name="Content Placeholder 2">
            <a:extLst>
              <a:ext uri="{FF2B5EF4-FFF2-40B4-BE49-F238E27FC236}">
                <a16:creationId xmlns:a16="http://schemas.microsoft.com/office/drawing/2014/main" id="{AC6D4A33-DAA4-4436-8717-54695C333631}"/>
              </a:ext>
            </a:extLst>
          </p:cNvPr>
          <p:cNvSpPr txBox="1">
            <a:spLocks/>
          </p:cNvSpPr>
          <p:nvPr/>
        </p:nvSpPr>
        <p:spPr>
          <a:xfrm>
            <a:off x="2268185" y="2289128"/>
            <a:ext cx="2912957" cy="132959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bg1"/>
                </a:solidFill>
              </a:rPr>
              <a:t>Rebecca Ruckel</a:t>
            </a:r>
          </a:p>
          <a:p>
            <a:pPr marL="0" indent="0">
              <a:spcBef>
                <a:spcPts val="0"/>
              </a:spcBef>
              <a:buFont typeface="Arial" panose="020B0604020202020204" pitchFamily="34" charset="0"/>
              <a:buNone/>
            </a:pPr>
            <a:r>
              <a:rPr lang="en-US" sz="2400" dirty="0">
                <a:solidFill>
                  <a:schemeClr val="bg1"/>
                </a:solidFill>
              </a:rPr>
              <a:t>Contract Manager</a:t>
            </a:r>
          </a:p>
          <a:p>
            <a:pPr marL="0" indent="0">
              <a:spcBef>
                <a:spcPts val="0"/>
              </a:spcBef>
              <a:buFont typeface="Arial" panose="020B0604020202020204" pitchFamily="34" charset="0"/>
              <a:buNone/>
            </a:pPr>
            <a:r>
              <a:rPr lang="en-US" sz="2400" dirty="0">
                <a:solidFill>
                  <a:schemeClr val="bg1"/>
                </a:solidFill>
              </a:rPr>
              <a:t>(505) 768-3840</a:t>
            </a:r>
          </a:p>
          <a:p>
            <a:pPr marL="0" indent="0">
              <a:spcBef>
                <a:spcPts val="0"/>
              </a:spcBef>
              <a:buFont typeface="Arial" panose="020B0604020202020204" pitchFamily="34" charset="0"/>
              <a:buNone/>
            </a:pPr>
            <a:endParaRPr lang="en-US" sz="2400" dirty="0"/>
          </a:p>
        </p:txBody>
      </p:sp>
      <p:sp>
        <p:nvSpPr>
          <p:cNvPr id="5" name="Content Placeholder 2">
            <a:extLst>
              <a:ext uri="{FF2B5EF4-FFF2-40B4-BE49-F238E27FC236}">
                <a16:creationId xmlns:a16="http://schemas.microsoft.com/office/drawing/2014/main" id="{10F90F52-058F-46AC-82C0-4B8C80ECB895}"/>
              </a:ext>
            </a:extLst>
          </p:cNvPr>
          <p:cNvSpPr txBox="1">
            <a:spLocks/>
          </p:cNvSpPr>
          <p:nvPr/>
        </p:nvSpPr>
        <p:spPr>
          <a:xfrm>
            <a:off x="7332052" y="2289127"/>
            <a:ext cx="3144774" cy="132959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bg1"/>
                </a:solidFill>
              </a:rPr>
              <a:t>Samantha Sanchez</a:t>
            </a:r>
          </a:p>
          <a:p>
            <a:pPr marL="0" indent="0">
              <a:spcBef>
                <a:spcPts val="0"/>
              </a:spcBef>
              <a:buFont typeface="Arial" panose="020B0604020202020204" pitchFamily="34" charset="0"/>
              <a:buNone/>
            </a:pPr>
            <a:r>
              <a:rPr lang="en-US" sz="2400" dirty="0">
                <a:solidFill>
                  <a:schemeClr val="bg1"/>
                </a:solidFill>
              </a:rPr>
              <a:t>Contract Specialist</a:t>
            </a:r>
          </a:p>
          <a:p>
            <a:pPr marL="0" indent="0">
              <a:spcBef>
                <a:spcPts val="0"/>
              </a:spcBef>
              <a:buFont typeface="Arial" panose="020B0604020202020204" pitchFamily="34" charset="0"/>
              <a:buNone/>
            </a:pPr>
            <a:r>
              <a:rPr lang="en-US" sz="2400" dirty="0">
                <a:solidFill>
                  <a:schemeClr val="bg1"/>
                </a:solidFill>
              </a:rPr>
              <a:t>(505) 768-3836</a:t>
            </a:r>
          </a:p>
          <a:p>
            <a:pPr marL="0" indent="0">
              <a:spcBef>
                <a:spcPts val="0"/>
              </a:spcBef>
              <a:buFont typeface="Arial" panose="020B0604020202020204" pitchFamily="34" charset="0"/>
              <a:buNone/>
            </a:pPr>
            <a:endParaRPr lang="en-US" sz="2400" dirty="0"/>
          </a:p>
        </p:txBody>
      </p:sp>
    </p:spTree>
    <p:extLst>
      <p:ext uri="{BB962C8B-B14F-4D97-AF65-F5344CB8AC3E}">
        <p14:creationId xmlns:p14="http://schemas.microsoft.com/office/powerpoint/2010/main" val="17608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F491-5D31-4084-8F5F-0E857A860EC9}"/>
              </a:ext>
            </a:extLst>
          </p:cNvPr>
          <p:cNvSpPr>
            <a:spLocks noGrp="1"/>
          </p:cNvSpPr>
          <p:nvPr>
            <p:ph type="title"/>
          </p:nvPr>
        </p:nvSpPr>
        <p:spPr/>
        <p:txBody>
          <a:bodyPr/>
          <a:lstStyle/>
          <a:p>
            <a:pPr algn="ctr"/>
            <a:r>
              <a:rPr lang="en-US" sz="2800" dirty="0">
                <a:solidFill>
                  <a:srgbClr val="FF0000"/>
                </a:solidFill>
              </a:rPr>
              <a:t>Capital Implementation Program (CIP) </a:t>
            </a:r>
            <a:endParaRPr lang="en-US" sz="2800" dirty="0"/>
          </a:p>
        </p:txBody>
      </p:sp>
      <p:sp>
        <p:nvSpPr>
          <p:cNvPr id="3" name="Content Placeholder 2">
            <a:extLst>
              <a:ext uri="{FF2B5EF4-FFF2-40B4-BE49-F238E27FC236}">
                <a16:creationId xmlns:a16="http://schemas.microsoft.com/office/drawing/2014/main" id="{0ED8F8BB-00C9-4554-8CCB-3C5BFDAD5A34}"/>
              </a:ext>
            </a:extLst>
          </p:cNvPr>
          <p:cNvSpPr>
            <a:spLocks noGrp="1"/>
          </p:cNvSpPr>
          <p:nvPr>
            <p:ph idx="1"/>
          </p:nvPr>
        </p:nvSpPr>
        <p:spPr>
          <a:xfrm>
            <a:off x="353568" y="1576286"/>
            <a:ext cx="11484864" cy="3787704"/>
          </a:xfrm>
        </p:spPr>
        <p:txBody>
          <a:bodyPr/>
          <a:lstStyle/>
          <a:p>
            <a:pPr>
              <a:spcAft>
                <a:spcPts val="1200"/>
              </a:spcAft>
            </a:pPr>
            <a:r>
              <a:rPr lang="en-US" sz="2400" dirty="0">
                <a:solidFill>
                  <a:schemeClr val="bg1"/>
                </a:solidFill>
              </a:rPr>
              <a:t>CIP develops, and sometimes directly implements, diverse projects that enhance every aspect of the daily lives of all our citizens. </a:t>
            </a:r>
          </a:p>
          <a:p>
            <a:pPr>
              <a:spcAft>
                <a:spcPts val="1200"/>
              </a:spcAft>
            </a:pPr>
            <a:r>
              <a:rPr lang="en-US" sz="2400" dirty="0">
                <a:solidFill>
                  <a:schemeClr val="bg1"/>
                </a:solidFill>
              </a:rPr>
              <a:t>Expansion of police, fire  and emergency response systems</a:t>
            </a:r>
          </a:p>
          <a:p>
            <a:pPr>
              <a:spcAft>
                <a:spcPts val="1200"/>
              </a:spcAft>
            </a:pPr>
            <a:r>
              <a:rPr lang="en-US" sz="2400" dirty="0">
                <a:solidFill>
                  <a:schemeClr val="bg1"/>
                </a:solidFill>
              </a:rPr>
              <a:t>Rehabilitation of aging infrastructure such as roads, drainage systems and the water and wastewater network. </a:t>
            </a:r>
          </a:p>
          <a:p>
            <a:pPr>
              <a:spcAft>
                <a:spcPts val="1200"/>
              </a:spcAft>
            </a:pPr>
            <a:r>
              <a:rPr lang="en-US" sz="2400" dirty="0">
                <a:solidFill>
                  <a:schemeClr val="bg1"/>
                </a:solidFill>
              </a:rPr>
              <a:t>Additions and improvements to recreational spaces such as zoo, libraries, museums, athletic facilities, parks and trails</a:t>
            </a:r>
          </a:p>
          <a:p>
            <a:pPr>
              <a:spcAft>
                <a:spcPts val="1200"/>
              </a:spcAft>
            </a:pPr>
            <a:r>
              <a:rPr lang="en-US" sz="2400" dirty="0">
                <a:solidFill>
                  <a:schemeClr val="bg1"/>
                </a:solidFill>
              </a:rPr>
              <a:t>Meal sites, and Senior, Community and Multiservice Centers</a:t>
            </a:r>
          </a:p>
        </p:txBody>
      </p:sp>
    </p:spTree>
    <p:extLst>
      <p:ext uri="{BB962C8B-B14F-4D97-AF65-F5344CB8AC3E}">
        <p14:creationId xmlns:p14="http://schemas.microsoft.com/office/powerpoint/2010/main" val="150008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660FA-6D87-4CE7-B89F-FFF0751D6DF4}"/>
              </a:ext>
            </a:extLst>
          </p:cNvPr>
          <p:cNvSpPr>
            <a:spLocks noGrp="1"/>
          </p:cNvSpPr>
          <p:nvPr>
            <p:ph type="title"/>
          </p:nvPr>
        </p:nvSpPr>
        <p:spPr/>
        <p:txBody>
          <a:bodyPr/>
          <a:lstStyle/>
          <a:p>
            <a:pPr algn="ctr"/>
            <a:r>
              <a:rPr lang="en-US" sz="2800" dirty="0">
                <a:solidFill>
                  <a:srgbClr val="FF0000"/>
                </a:solidFill>
              </a:rPr>
              <a:t>Capital Implementation Program (CIP)</a:t>
            </a:r>
          </a:p>
        </p:txBody>
      </p:sp>
      <p:sp>
        <p:nvSpPr>
          <p:cNvPr id="3" name="Content Placeholder 2">
            <a:extLst>
              <a:ext uri="{FF2B5EF4-FFF2-40B4-BE49-F238E27FC236}">
                <a16:creationId xmlns:a16="http://schemas.microsoft.com/office/drawing/2014/main" id="{8DDBB066-1882-4AB8-9F9E-B8BD0D7D4F71}"/>
              </a:ext>
            </a:extLst>
          </p:cNvPr>
          <p:cNvSpPr>
            <a:spLocks noGrp="1"/>
          </p:cNvSpPr>
          <p:nvPr>
            <p:ph idx="1"/>
          </p:nvPr>
        </p:nvSpPr>
        <p:spPr>
          <a:xfrm>
            <a:off x="353568" y="1498224"/>
            <a:ext cx="11484864" cy="1986185"/>
          </a:xfrm>
        </p:spPr>
        <p:txBody>
          <a:bodyPr/>
          <a:lstStyle/>
          <a:p>
            <a:pPr>
              <a:spcAft>
                <a:spcPts val="1200"/>
              </a:spcAft>
            </a:pPr>
            <a:r>
              <a:rPr lang="en-US" sz="2400" dirty="0">
                <a:solidFill>
                  <a:schemeClr val="bg1"/>
                </a:solidFill>
              </a:rPr>
              <a:t>Funding – General Obligation Funds (G.O. Bonds), Enterprise Funds, Metropolitan Redevelopment Funds, Federal and State grants. </a:t>
            </a:r>
          </a:p>
          <a:p>
            <a:pPr>
              <a:lnSpc>
                <a:spcPct val="100000"/>
              </a:lnSpc>
              <a:spcAft>
                <a:spcPts val="1200"/>
              </a:spcAft>
            </a:pPr>
            <a:r>
              <a:rPr lang="en-US" sz="2400" dirty="0">
                <a:solidFill>
                  <a:schemeClr val="bg1"/>
                </a:solidFill>
              </a:rPr>
              <a:t>$246,294,016.97 CIP Construction projects awarded in the last two years. </a:t>
            </a:r>
          </a:p>
          <a:p>
            <a:pPr>
              <a:spcAft>
                <a:spcPts val="1200"/>
              </a:spcAft>
            </a:pPr>
            <a:r>
              <a:rPr lang="en-US" dirty="0">
                <a:hlinkClick r:id="rId2"/>
              </a:rPr>
              <a:t>https://www.cabq.gov/municipaldevelopment/</a:t>
            </a:r>
            <a:r>
              <a:rPr lang="en-US" dirty="0"/>
              <a:t> </a:t>
            </a:r>
          </a:p>
        </p:txBody>
      </p:sp>
    </p:spTree>
    <p:extLst>
      <p:ext uri="{BB962C8B-B14F-4D97-AF65-F5344CB8AC3E}">
        <p14:creationId xmlns:p14="http://schemas.microsoft.com/office/powerpoint/2010/main" val="296874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B6AA-5B1F-2DBC-CC46-099F7F8EFDF7}"/>
              </a:ext>
            </a:extLst>
          </p:cNvPr>
          <p:cNvSpPr>
            <a:spLocks noGrp="1"/>
          </p:cNvSpPr>
          <p:nvPr>
            <p:ph type="title"/>
          </p:nvPr>
        </p:nvSpPr>
        <p:spPr/>
        <p:txBody>
          <a:bodyPr/>
          <a:lstStyle/>
          <a:p>
            <a:pPr algn="ctr"/>
            <a:r>
              <a:rPr lang="en-US" dirty="0">
                <a:solidFill>
                  <a:srgbClr val="FF0000"/>
                </a:solidFill>
              </a:rPr>
              <a:t>Map of City Facilities</a:t>
            </a:r>
          </a:p>
        </p:txBody>
      </p:sp>
      <p:pic>
        <p:nvPicPr>
          <p:cNvPr id="5" name="Picture 4">
            <a:extLst>
              <a:ext uri="{FF2B5EF4-FFF2-40B4-BE49-F238E27FC236}">
                <a16:creationId xmlns:a16="http://schemas.microsoft.com/office/drawing/2014/main" id="{3DE7C8B1-1D9D-44C1-9750-51D4CA9876EB}"/>
              </a:ext>
            </a:extLst>
          </p:cNvPr>
          <p:cNvPicPr>
            <a:picLocks noChangeAspect="1"/>
          </p:cNvPicPr>
          <p:nvPr/>
        </p:nvPicPr>
        <p:blipFill rotWithShape="1">
          <a:blip r:embed="rId2">
            <a:extLst>
              <a:ext uri="{28A0092B-C50C-407E-A947-70E740481C1C}">
                <a14:useLocalDpi xmlns:a14="http://schemas.microsoft.com/office/drawing/2010/main" val="0"/>
              </a:ext>
            </a:extLst>
          </a:blip>
          <a:srcRect l="7233" t="2" r="2583" b="4568"/>
          <a:stretch/>
        </p:blipFill>
        <p:spPr>
          <a:xfrm>
            <a:off x="526011" y="1122305"/>
            <a:ext cx="11411143" cy="4916988"/>
          </a:xfrm>
          <a:prstGeom prst="rect">
            <a:avLst/>
          </a:prstGeom>
        </p:spPr>
      </p:pic>
    </p:spTree>
    <p:extLst>
      <p:ext uri="{BB962C8B-B14F-4D97-AF65-F5344CB8AC3E}">
        <p14:creationId xmlns:p14="http://schemas.microsoft.com/office/powerpoint/2010/main" val="363160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E6F0D-B417-AB00-573A-D6236EACE678}"/>
              </a:ext>
            </a:extLst>
          </p:cNvPr>
          <p:cNvSpPr>
            <a:spLocks noGrp="1"/>
          </p:cNvSpPr>
          <p:nvPr>
            <p:ph type="title"/>
          </p:nvPr>
        </p:nvSpPr>
        <p:spPr/>
        <p:txBody>
          <a:bodyPr/>
          <a:lstStyle/>
          <a:p>
            <a:pPr algn="ctr"/>
            <a:r>
              <a:rPr lang="en-US" dirty="0">
                <a:solidFill>
                  <a:srgbClr val="FF0000"/>
                </a:solidFill>
              </a:rPr>
              <a:t>Inventory of City Properties</a:t>
            </a:r>
          </a:p>
        </p:txBody>
      </p:sp>
      <p:sp>
        <p:nvSpPr>
          <p:cNvPr id="4" name="TextBox 3">
            <a:extLst>
              <a:ext uri="{FF2B5EF4-FFF2-40B4-BE49-F238E27FC236}">
                <a16:creationId xmlns:a16="http://schemas.microsoft.com/office/drawing/2014/main" id="{0502C616-BEC5-4A5D-B691-477526DA0831}"/>
              </a:ext>
            </a:extLst>
          </p:cNvPr>
          <p:cNvSpPr txBox="1"/>
          <p:nvPr/>
        </p:nvSpPr>
        <p:spPr>
          <a:xfrm>
            <a:off x="353568" y="947795"/>
            <a:ext cx="10898372" cy="516301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2.2 Million Sq./ft  Managed by Facilities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Airport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4 Museums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Bio Park</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2 Performing Art Centers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23 Community Centers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18 Libraries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12 Pools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298 Parks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30,000 acres of Open Space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153 Miles of paved trails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4,668 lane miles of roadway, 200 bridges &amp; 658 signals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765 miles of storm drain pipe, 32,436 storm drain inlets, 110 drainage ponds, 12 dams, 80 miles of arroyos</a:t>
            </a:r>
          </a:p>
        </p:txBody>
      </p:sp>
    </p:spTree>
    <p:extLst>
      <p:ext uri="{BB962C8B-B14F-4D97-AF65-F5344CB8AC3E}">
        <p14:creationId xmlns:p14="http://schemas.microsoft.com/office/powerpoint/2010/main" val="371808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untitled">
            <a:extLst>
              <a:ext uri="{FF2B5EF4-FFF2-40B4-BE49-F238E27FC236}">
                <a16:creationId xmlns:a16="http://schemas.microsoft.com/office/drawing/2014/main" id="{37DCBF79-400E-47A0-A7CB-B41200759ED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3214" y="240555"/>
            <a:ext cx="1751283" cy="602592"/>
          </a:xfrm>
          <a:prstGeom prst="rect">
            <a:avLst/>
          </a:prstGeom>
          <a:noFill/>
          <a:ln>
            <a:noFill/>
          </a:ln>
        </p:spPr>
      </p:pic>
      <p:cxnSp>
        <p:nvCxnSpPr>
          <p:cNvPr id="11" name="Straight Connector 10">
            <a:extLst>
              <a:ext uri="{FF2B5EF4-FFF2-40B4-BE49-F238E27FC236}">
                <a16:creationId xmlns:a16="http://schemas.microsoft.com/office/drawing/2014/main" id="{84D7D827-0937-4879-A333-ED07EEE4DB30}"/>
              </a:ext>
            </a:extLst>
          </p:cNvPr>
          <p:cNvCxnSpPr/>
          <p:nvPr/>
        </p:nvCxnSpPr>
        <p:spPr>
          <a:xfrm>
            <a:off x="0" y="1077133"/>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F3C2351-34FB-4BD1-ADD7-96D084CF6E36}"/>
              </a:ext>
            </a:extLst>
          </p:cNvPr>
          <p:cNvSpPr txBox="1"/>
          <p:nvPr/>
        </p:nvSpPr>
        <p:spPr>
          <a:xfrm>
            <a:off x="3514000" y="272043"/>
            <a:ext cx="569562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How Much Does the City Spend on Design and Construction</a:t>
            </a:r>
          </a:p>
        </p:txBody>
      </p:sp>
      <p:graphicFrame>
        <p:nvGraphicFramePr>
          <p:cNvPr id="5" name="Chart 4">
            <a:extLst>
              <a:ext uri="{FF2B5EF4-FFF2-40B4-BE49-F238E27FC236}">
                <a16:creationId xmlns:a16="http://schemas.microsoft.com/office/drawing/2014/main" id="{5BA38D2B-F088-415F-8B43-937883045688}"/>
              </a:ext>
            </a:extLst>
          </p:cNvPr>
          <p:cNvGraphicFramePr>
            <a:graphicFrameLocks/>
          </p:cNvGraphicFramePr>
          <p:nvPr>
            <p:extLst/>
          </p:nvPr>
        </p:nvGraphicFramePr>
        <p:xfrm>
          <a:off x="6375993" y="1961707"/>
          <a:ext cx="5333998" cy="289737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1E98C01-5A15-475F-8F35-6300F9FA3475}"/>
              </a:ext>
            </a:extLst>
          </p:cNvPr>
          <p:cNvSpPr txBox="1"/>
          <p:nvPr/>
        </p:nvSpPr>
        <p:spPr>
          <a:xfrm>
            <a:off x="850605" y="1935126"/>
            <a:ext cx="4965404"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Construction Funding 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General Obligation Bonds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Federal Grants (Transportation, CDBG, Aviation, EPA?)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1/8 and ¼ Cent Tax Increase for Bio Park and Transportation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State Grants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GRT Bonds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5402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392F-75B5-478F-8B4A-FBC781869DC2}"/>
              </a:ext>
            </a:extLst>
          </p:cNvPr>
          <p:cNvSpPr>
            <a:spLocks noGrp="1"/>
          </p:cNvSpPr>
          <p:nvPr>
            <p:ph type="title"/>
          </p:nvPr>
        </p:nvSpPr>
        <p:spPr/>
        <p:txBody>
          <a:bodyPr/>
          <a:lstStyle/>
          <a:p>
            <a:pPr algn="ctr"/>
            <a:r>
              <a:rPr lang="en-US" sz="2800" dirty="0">
                <a:solidFill>
                  <a:srgbClr val="FF0000"/>
                </a:solidFill>
              </a:rPr>
              <a:t>Bidding and Construction Contracts</a:t>
            </a:r>
          </a:p>
        </p:txBody>
      </p:sp>
      <p:sp>
        <p:nvSpPr>
          <p:cNvPr id="3" name="Content Placeholder 2">
            <a:extLst>
              <a:ext uri="{FF2B5EF4-FFF2-40B4-BE49-F238E27FC236}">
                <a16:creationId xmlns:a16="http://schemas.microsoft.com/office/drawing/2014/main" id="{F40B3561-B099-42A0-9398-E727C72ADB9A}"/>
              </a:ext>
            </a:extLst>
          </p:cNvPr>
          <p:cNvSpPr>
            <a:spLocks noGrp="1"/>
          </p:cNvSpPr>
          <p:nvPr>
            <p:ph idx="1"/>
          </p:nvPr>
        </p:nvSpPr>
        <p:spPr>
          <a:xfrm>
            <a:off x="353568" y="1204545"/>
            <a:ext cx="11484864" cy="4448910"/>
          </a:xfrm>
        </p:spPr>
        <p:txBody>
          <a:bodyPr/>
          <a:lstStyle/>
          <a:p>
            <a:pPr marL="228600" lvl="1">
              <a:spcBef>
                <a:spcPts val="1000"/>
              </a:spcBef>
              <a:spcAft>
                <a:spcPts val="1200"/>
              </a:spcAft>
            </a:pPr>
            <a:r>
              <a:rPr lang="en-US" dirty="0">
                <a:solidFill>
                  <a:schemeClr val="bg1"/>
                </a:solidFill>
              </a:rPr>
              <a:t>Albuquerque Code of Ordinances Section 5-5-4 – “Public Purchases Ordinance”</a:t>
            </a:r>
          </a:p>
          <a:p>
            <a:pPr marL="457200" lvl="2" indent="0">
              <a:spcBef>
                <a:spcPts val="1000"/>
              </a:spcBef>
              <a:spcAft>
                <a:spcPts val="1200"/>
              </a:spcAft>
              <a:buNone/>
            </a:pPr>
            <a:r>
              <a:rPr lang="en-US" dirty="0">
                <a:solidFill>
                  <a:srgbClr val="0070C0"/>
                </a:solidFill>
              </a:rPr>
              <a:t> </a:t>
            </a:r>
            <a:r>
              <a:rPr lang="en-US" dirty="0">
                <a:solidFill>
                  <a:srgbClr val="0070C0"/>
                </a:solidFill>
                <a:hlinkClick r:id="rId2">
                  <a:extLst>
                    <a:ext uri="{A12FA001-AC4F-418D-AE19-62706E023703}">
                      <ahyp:hlinkClr xmlns:ahyp="http://schemas.microsoft.com/office/drawing/2018/hyperlinkcolor" val="tx"/>
                    </a:ext>
                  </a:extLst>
                </a:hlinkClick>
              </a:rPr>
              <a:t>https://www.cabq.gov/dfa/purchasing-division</a:t>
            </a:r>
            <a:r>
              <a:rPr lang="en-US" dirty="0">
                <a:solidFill>
                  <a:srgbClr val="0070C0"/>
                </a:solidFill>
              </a:rPr>
              <a:t>  </a:t>
            </a:r>
          </a:p>
          <a:p>
            <a:pPr marL="228600" lvl="1">
              <a:spcBef>
                <a:spcPts val="1000"/>
              </a:spcBef>
              <a:spcAft>
                <a:spcPts val="1200"/>
              </a:spcAft>
            </a:pPr>
            <a:r>
              <a:rPr lang="en-US" dirty="0">
                <a:solidFill>
                  <a:schemeClr val="bg1"/>
                </a:solidFill>
              </a:rPr>
              <a:t>Regulations Governing the Award and Rejection of Bids/Offers and Debarment of Contractors for Public Works Projects of the City of Albuquerque, effective January 22, 2021 (“Regs”) </a:t>
            </a:r>
          </a:p>
          <a:p>
            <a:pPr marL="457200" lvl="2" indent="0">
              <a:spcBef>
                <a:spcPts val="1000"/>
              </a:spcBef>
              <a:spcAft>
                <a:spcPts val="1200"/>
              </a:spcAft>
              <a:buNone/>
            </a:pPr>
            <a:r>
              <a:rPr lang="en-US" dirty="0">
                <a:solidFill>
                  <a:srgbClr val="0070C0"/>
                </a:solidFill>
                <a:hlinkClick r:id="rId3">
                  <a:extLst>
                    <a:ext uri="{A12FA001-AC4F-418D-AE19-62706E023703}">
                      <ahyp:hlinkClr xmlns:ahyp="http://schemas.microsoft.com/office/drawing/2018/hyperlinkcolor" val="tx"/>
                    </a:ext>
                  </a:extLst>
                </a:hlinkClick>
              </a:rPr>
              <a:t>https://www.cabq.gov/municipaldevelopment/architects-engineers-contractors/cip-construction-information</a:t>
            </a:r>
            <a:r>
              <a:rPr lang="en-US" dirty="0">
                <a:solidFill>
                  <a:srgbClr val="0070C0"/>
                </a:solidFill>
              </a:rPr>
              <a:t> </a:t>
            </a:r>
          </a:p>
          <a:p>
            <a:pPr>
              <a:spcAft>
                <a:spcPts val="1200"/>
              </a:spcAft>
            </a:pPr>
            <a:r>
              <a:rPr lang="en-US" sz="2400" dirty="0">
                <a:solidFill>
                  <a:schemeClr val="bg1"/>
                </a:solidFill>
              </a:rPr>
              <a:t>City of Albuquerque Standard Specifications for Public Works Construction 2020 Edition, as amended</a:t>
            </a:r>
          </a:p>
          <a:p>
            <a:pPr marL="457200" lvl="1" indent="0">
              <a:spcAft>
                <a:spcPts val="1200"/>
              </a:spcAft>
              <a:buNone/>
            </a:pPr>
            <a:r>
              <a:rPr lang="en-US" sz="2000" dirty="0">
                <a:solidFill>
                  <a:srgbClr val="0070C0"/>
                </a:solidFill>
                <a:hlinkClick r:id="rId4">
                  <a:extLst>
                    <a:ext uri="{A12FA001-AC4F-418D-AE19-62706E023703}">
                      <ahyp:hlinkClr xmlns:ahyp="http://schemas.microsoft.com/office/drawing/2018/hyperlinkcolor" val="tx"/>
                    </a:ext>
                  </a:extLst>
                </a:hlinkClick>
              </a:rPr>
              <a:t>https://www.cabq.gov/planning/building-development-services/design-review-construction-forms</a:t>
            </a:r>
            <a:r>
              <a:rPr lang="en-US" sz="2000" dirty="0">
                <a:solidFill>
                  <a:srgbClr val="0070C0"/>
                </a:solidFill>
              </a:rPr>
              <a:t> </a:t>
            </a:r>
          </a:p>
        </p:txBody>
      </p:sp>
    </p:spTree>
    <p:extLst>
      <p:ext uri="{BB962C8B-B14F-4D97-AF65-F5344CB8AC3E}">
        <p14:creationId xmlns:p14="http://schemas.microsoft.com/office/powerpoint/2010/main" val="1187327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qua1c8wX89NfzFoQEhz73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VFA6_wEMPKQU3lNMYPRD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VFA6_wEMPKQU3lNMYPRD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ua1c8wX89NfzFoQEhz73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VFA6_wEMPKQU3lNMYPRD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VFA6_wEMPKQU3lNMYPRD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0">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0">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19245</TotalTime>
  <Words>1913</Words>
  <Application>Microsoft Office PowerPoint</Application>
  <PresentationFormat>Widescreen</PresentationFormat>
  <Paragraphs>250</Paragraphs>
  <Slides>37</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Times New Roman</vt:lpstr>
      <vt:lpstr>Verdana</vt:lpstr>
      <vt:lpstr>1_Office Theme</vt:lpstr>
      <vt:lpstr>2_Office Theme</vt:lpstr>
      <vt:lpstr>think-cell Slide</vt:lpstr>
      <vt:lpstr>Department of Municipal Development  CIP Bidding and Contract Book Overview June 14, 2022</vt:lpstr>
      <vt:lpstr>Background</vt:lpstr>
      <vt:lpstr>CIP Mission</vt:lpstr>
      <vt:lpstr>Capital Implementation Program (CIP) </vt:lpstr>
      <vt:lpstr>Capital Implementation Program (CIP)</vt:lpstr>
      <vt:lpstr>Map of City Facilities</vt:lpstr>
      <vt:lpstr>Inventory of City Properties</vt:lpstr>
      <vt:lpstr>PowerPoint Presentation</vt:lpstr>
      <vt:lpstr>Bidding and Construction Contracts</vt:lpstr>
      <vt:lpstr>Bidding and Construction Contracts</vt:lpstr>
      <vt:lpstr>Procurement Methodology</vt:lpstr>
      <vt:lpstr>Bidding Schedules – Request for Bids</vt:lpstr>
      <vt:lpstr>Bidding Schedules – Request for Proposals</vt:lpstr>
      <vt:lpstr>Advertisements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Instructions to Bidders</vt:lpstr>
      <vt:lpstr>Instructions to Bidders</vt:lpstr>
      <vt:lpstr>Instructions to Bidders</vt:lpstr>
      <vt:lpstr>Instructions to Bidders</vt:lpstr>
      <vt:lpstr>Instructions to Bidders</vt:lpstr>
      <vt:lpstr>Special Provisions</vt:lpstr>
      <vt:lpstr>Supplemental Special Provisions (SSPs)</vt:lpstr>
      <vt:lpstr>Bid Forms (RFB) and Cost Proposal (RFP) Pink pages</vt:lpstr>
      <vt:lpstr>PowerPoint Presentation</vt:lpstr>
      <vt:lpstr>PowerPoint Presentation</vt:lpstr>
      <vt:lpstr>Bid Forms (RFB) and Cost Proposal (RFP)</vt:lpstr>
      <vt:lpstr>Bid Forms (RFB) and Cost Proposal (RFP)</vt:lpstr>
      <vt:lpstr>Bid Forms (RFB) and Cost Proposal (RFP)</vt:lpstr>
      <vt:lpstr>Post Award Forms Goldenrod forms</vt:lpstr>
      <vt:lpstr>Post Award Forms</vt:lpstr>
      <vt:lpstr>Questions?   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Data by Department – Import to Energy Manager</dc:title>
  <dc:creator>Paige Mankey</dc:creator>
  <cp:lastModifiedBy>Ruckel, Rebecca</cp:lastModifiedBy>
  <cp:revision>142</cp:revision>
  <cp:lastPrinted>2022-06-14T15:23:16Z</cp:lastPrinted>
  <dcterms:created xsi:type="dcterms:W3CDTF">2021-10-26T22:09:17Z</dcterms:created>
  <dcterms:modified xsi:type="dcterms:W3CDTF">2022-06-14T16:21:58Z</dcterms:modified>
</cp:coreProperties>
</file>