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71" r:id="rId4"/>
    <p:sldId id="262" r:id="rId5"/>
    <p:sldId id="267" r:id="rId6"/>
    <p:sldId id="266" r:id="rId7"/>
    <p:sldId id="265" r:id="rId8"/>
    <p:sldId id="264" r:id="rId9"/>
    <p:sldId id="263" r:id="rId10"/>
    <p:sldId id="273" r:id="rId11"/>
    <p:sldId id="268" r:id="rId12"/>
    <p:sldId id="270" r:id="rId13"/>
    <p:sldId id="269" r:id="rId14"/>
    <p:sldId id="274" r:id="rId15"/>
    <p:sldId id="272" r:id="rId16"/>
    <p:sldId id="25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5C28"/>
    <a:srgbClr val="E9D9C0"/>
    <a:srgbClr val="9C26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766" autoAdjust="0"/>
  </p:normalViewPr>
  <p:slideViewPr>
    <p:cSldViewPr snapToGrid="0">
      <p:cViewPr>
        <p:scale>
          <a:sx n="45" d="100"/>
          <a:sy n="45" d="100"/>
        </p:scale>
        <p:origin x="3754" y="14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5652B-B6F8-467C-8F7E-E28B6B785FA8}" type="datetimeFigureOut">
              <a:rPr lang="en-US" smtClean="0"/>
              <a:t>11/15/2022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10D55-6B16-431B-9157-654775CC7816}" type="slidenum">
              <a:rPr lang="en-US" smtClean="0"/>
              <a:t>‹#›</a:t>
            </a:fld>
            <a:endParaRPr lang="en-US" dirty="0"/>
          </a:p>
        </p:txBody>
      </p:sp>
    </p:spTree>
    <p:extLst>
      <p:ext uri="{BB962C8B-B14F-4D97-AF65-F5344CB8AC3E}">
        <p14:creationId xmlns:p14="http://schemas.microsoft.com/office/powerpoint/2010/main" val="1626195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2</a:t>
            </a:fld>
            <a:endParaRPr lang="en-US" dirty="0"/>
          </a:p>
        </p:txBody>
      </p:sp>
    </p:spTree>
    <p:extLst>
      <p:ext uri="{BB962C8B-B14F-4D97-AF65-F5344CB8AC3E}">
        <p14:creationId xmlns:p14="http://schemas.microsoft.com/office/powerpoint/2010/main" val="3164531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determining the fair value of real property for uses in accordance with the metropolitan redevelopment plan, a local government</a:t>
            </a:r>
          </a:p>
          <a:p>
            <a:r>
              <a:rPr lang="en-US" sz="1200" b="0" i="0" u="none" strike="noStrike" kern="1200" baseline="0" dirty="0">
                <a:solidFill>
                  <a:schemeClr val="tx1"/>
                </a:solidFill>
                <a:latin typeface="+mn-lt"/>
                <a:ea typeface="+mn-ea"/>
                <a:cs typeface="+mn-cs"/>
              </a:rPr>
              <a:t>shall take into account and give consideration to the uses provided in the plan, the restrictions upon and the covenants, conditions and obligations assumed by the purchaser or lessee or by the</a:t>
            </a:r>
          </a:p>
          <a:p>
            <a:r>
              <a:rPr lang="en-US" sz="1200" b="0" i="0" u="none" strike="noStrike" kern="1200" baseline="0" dirty="0">
                <a:solidFill>
                  <a:schemeClr val="tx1"/>
                </a:solidFill>
                <a:latin typeface="+mn-lt"/>
                <a:ea typeface="+mn-ea"/>
                <a:cs typeface="+mn-cs"/>
              </a:rPr>
              <a:t>local government retaining the property and the objectives of the plan for the prevention of and recurrence of slum or blighted areas.</a:t>
            </a:r>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12</a:t>
            </a:fld>
            <a:endParaRPr lang="en-US" dirty="0"/>
          </a:p>
        </p:txBody>
      </p:sp>
    </p:spTree>
    <p:extLst>
      <p:ext uri="{BB962C8B-B14F-4D97-AF65-F5344CB8AC3E}">
        <p14:creationId xmlns:p14="http://schemas.microsoft.com/office/powerpoint/2010/main" val="4242516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13</a:t>
            </a:fld>
            <a:endParaRPr lang="en-US" dirty="0"/>
          </a:p>
        </p:txBody>
      </p:sp>
    </p:spTree>
    <p:extLst>
      <p:ext uri="{BB962C8B-B14F-4D97-AF65-F5344CB8AC3E}">
        <p14:creationId xmlns:p14="http://schemas.microsoft.com/office/powerpoint/2010/main" val="4855779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14</a:t>
            </a:fld>
            <a:endParaRPr lang="en-US" dirty="0"/>
          </a:p>
        </p:txBody>
      </p:sp>
    </p:spTree>
    <p:extLst>
      <p:ext uri="{BB962C8B-B14F-4D97-AF65-F5344CB8AC3E}">
        <p14:creationId xmlns:p14="http://schemas.microsoft.com/office/powerpoint/2010/main" val="3990895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15</a:t>
            </a:fld>
            <a:endParaRPr lang="en-US" dirty="0"/>
          </a:p>
        </p:txBody>
      </p:sp>
    </p:spTree>
    <p:extLst>
      <p:ext uri="{BB962C8B-B14F-4D97-AF65-F5344CB8AC3E}">
        <p14:creationId xmlns:p14="http://schemas.microsoft.com/office/powerpoint/2010/main" val="963865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16</a:t>
            </a:fld>
            <a:endParaRPr lang="en-US" dirty="0"/>
          </a:p>
        </p:txBody>
      </p:sp>
    </p:spTree>
    <p:extLst>
      <p:ext uri="{BB962C8B-B14F-4D97-AF65-F5344CB8AC3E}">
        <p14:creationId xmlns:p14="http://schemas.microsoft.com/office/powerpoint/2010/main" val="2362803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3</a:t>
            </a:fld>
            <a:endParaRPr lang="en-US" dirty="0"/>
          </a:p>
        </p:txBody>
      </p:sp>
    </p:spTree>
    <p:extLst>
      <p:ext uri="{BB962C8B-B14F-4D97-AF65-F5344CB8AC3E}">
        <p14:creationId xmlns:p14="http://schemas.microsoft.com/office/powerpoint/2010/main" val="144447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how to look up**</a:t>
            </a:r>
          </a:p>
        </p:txBody>
      </p:sp>
      <p:sp>
        <p:nvSpPr>
          <p:cNvPr id="4" name="Slide Number Placeholder 3"/>
          <p:cNvSpPr>
            <a:spLocks noGrp="1"/>
          </p:cNvSpPr>
          <p:nvPr>
            <p:ph type="sldNum" sz="quarter" idx="5"/>
          </p:nvPr>
        </p:nvSpPr>
        <p:spPr/>
        <p:txBody>
          <a:bodyPr/>
          <a:lstStyle/>
          <a:p>
            <a:fld id="{7A610D55-6B16-431B-9157-654775CC7816}" type="slidenum">
              <a:rPr lang="en-US" smtClean="0"/>
              <a:t>4</a:t>
            </a:fld>
            <a:endParaRPr lang="en-US" dirty="0"/>
          </a:p>
        </p:txBody>
      </p:sp>
    </p:spTree>
    <p:extLst>
      <p:ext uri="{BB962C8B-B14F-4D97-AF65-F5344CB8AC3E}">
        <p14:creationId xmlns:p14="http://schemas.microsoft.com/office/powerpoint/2010/main" val="4007022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5</a:t>
            </a:fld>
            <a:endParaRPr lang="en-US" dirty="0"/>
          </a:p>
        </p:txBody>
      </p:sp>
    </p:spTree>
    <p:extLst>
      <p:ext uri="{BB962C8B-B14F-4D97-AF65-F5344CB8AC3E}">
        <p14:creationId xmlns:p14="http://schemas.microsoft.com/office/powerpoint/2010/main" val="4152496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6</a:t>
            </a:fld>
            <a:endParaRPr lang="en-US" dirty="0"/>
          </a:p>
        </p:txBody>
      </p:sp>
    </p:spTree>
    <p:extLst>
      <p:ext uri="{BB962C8B-B14F-4D97-AF65-F5344CB8AC3E}">
        <p14:creationId xmlns:p14="http://schemas.microsoft.com/office/powerpoint/2010/main" val="1657020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encourage the redevelopment of contaminated properties in our community and promote infill and revitalization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Eligible Contaminants:  Petroleum, lead based paint, asbestos, pigeon poo, any hazardous substance under CERLA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Common Sites; Gas Station, Dry Cleaners, Illegal Dumps, Drug Labs</a:t>
            </a:r>
          </a:p>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7</a:t>
            </a:fld>
            <a:endParaRPr lang="en-US" dirty="0"/>
          </a:p>
        </p:txBody>
      </p:sp>
    </p:spTree>
    <p:extLst>
      <p:ext uri="{BB962C8B-B14F-4D97-AF65-F5344CB8AC3E}">
        <p14:creationId xmlns:p14="http://schemas.microsoft.com/office/powerpoint/2010/main" val="3359172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8</a:t>
            </a:fld>
            <a:endParaRPr lang="en-US" dirty="0"/>
          </a:p>
        </p:txBody>
      </p:sp>
    </p:spTree>
    <p:extLst>
      <p:ext uri="{BB962C8B-B14F-4D97-AF65-F5344CB8AC3E}">
        <p14:creationId xmlns:p14="http://schemas.microsoft.com/office/powerpoint/2010/main" val="3777676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9</a:t>
            </a:fld>
            <a:endParaRPr lang="en-US" dirty="0"/>
          </a:p>
        </p:txBody>
      </p:sp>
    </p:spTree>
    <p:extLst>
      <p:ext uri="{BB962C8B-B14F-4D97-AF65-F5344CB8AC3E}">
        <p14:creationId xmlns:p14="http://schemas.microsoft.com/office/powerpoint/2010/main" val="2349576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10D55-6B16-431B-9157-654775CC7816}" type="slidenum">
              <a:rPr lang="en-US" smtClean="0"/>
              <a:t>11</a:t>
            </a:fld>
            <a:endParaRPr lang="en-US" dirty="0"/>
          </a:p>
        </p:txBody>
      </p:sp>
    </p:spTree>
    <p:extLst>
      <p:ext uri="{BB962C8B-B14F-4D97-AF65-F5344CB8AC3E}">
        <p14:creationId xmlns:p14="http://schemas.microsoft.com/office/powerpoint/2010/main" val="26169382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83B1-65C2-4E35-AE01-737381A5E2CE}"/>
              </a:ext>
            </a:extLst>
          </p:cNvPr>
          <p:cNvSpPr>
            <a:spLocks noGrp="1"/>
          </p:cNvSpPr>
          <p:nvPr>
            <p:ph type="ctrTitle"/>
          </p:nvPr>
        </p:nvSpPr>
        <p:spPr>
          <a:xfrm>
            <a:off x="3639312" y="703111"/>
            <a:ext cx="8189976" cy="1997091"/>
          </a:xfrm>
        </p:spPr>
        <p:txBody>
          <a:bodyPr anchor="t">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A7CBC0FA-9ED0-4233-A3C3-71EEDE8FCF54}"/>
              </a:ext>
            </a:extLst>
          </p:cNvPr>
          <p:cNvSpPr>
            <a:spLocks noGrp="1"/>
          </p:cNvSpPr>
          <p:nvPr>
            <p:ph type="subTitle" idx="1"/>
          </p:nvPr>
        </p:nvSpPr>
        <p:spPr>
          <a:xfrm>
            <a:off x="3639312" y="3428999"/>
            <a:ext cx="8189976" cy="6675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FB2A4D90-5434-4563-9D52-D130D66F4B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415"/>
          <a:stretch/>
        </p:blipFill>
        <p:spPr>
          <a:xfrm>
            <a:off x="4432348" y="3986784"/>
            <a:ext cx="6603904" cy="3382264"/>
          </a:xfrm>
          <a:prstGeom prst="rect">
            <a:avLst/>
          </a:prstGeom>
        </p:spPr>
      </p:pic>
      <p:pic>
        <p:nvPicPr>
          <p:cNvPr id="33" name="Picture 32">
            <a:extLst>
              <a:ext uri="{FF2B5EF4-FFF2-40B4-BE49-F238E27FC236}">
                <a16:creationId xmlns:a16="http://schemas.microsoft.com/office/drawing/2014/main" id="{826D7752-AA9C-4F52-83E2-F17D68B1FDA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3630705" cy="6858000"/>
          </a:xfrm>
          <a:prstGeom prst="rect">
            <a:avLst/>
          </a:prstGeom>
        </p:spPr>
      </p:pic>
    </p:spTree>
    <p:extLst>
      <p:ext uri="{BB962C8B-B14F-4D97-AF65-F5344CB8AC3E}">
        <p14:creationId xmlns:p14="http://schemas.microsoft.com/office/powerpoint/2010/main" val="3280281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D985B-D99A-422C-96BB-27D12E59560B}"/>
              </a:ext>
            </a:extLst>
          </p:cNvPr>
          <p:cNvSpPr>
            <a:spLocks noGrp="1"/>
          </p:cNvSpPr>
          <p:nvPr>
            <p:ph type="title"/>
          </p:nvPr>
        </p:nvSpPr>
        <p:spPr>
          <a:xfrm>
            <a:off x="838200" y="340667"/>
            <a:ext cx="10515600" cy="55849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4E17354A-DEB2-464D-B8A2-126F43D4E607}"/>
              </a:ext>
            </a:extLst>
          </p:cNvPr>
          <p:cNvSpPr>
            <a:spLocks noGrp="1"/>
          </p:cNvSpPr>
          <p:nvPr>
            <p:ph idx="1"/>
          </p:nvPr>
        </p:nvSpPr>
        <p:spPr>
          <a:xfrm>
            <a:off x="835959" y="1239238"/>
            <a:ext cx="10515600" cy="3523615"/>
          </a:xfrm>
        </p:spPr>
        <p:txBody>
          <a:bodyPr>
            <a:normAutofit/>
          </a:bodyPr>
          <a:lstStyle>
            <a:lvl1pPr marL="228600" indent="-228600">
              <a:buClr>
                <a:schemeClr val="accent3"/>
              </a:buClr>
              <a:buSzPct val="150000"/>
              <a:buFont typeface="Wingdings" panose="05000000000000000000" pitchFamily="2" charset="2"/>
              <a:buChar char="§"/>
              <a:defRPr sz="1800"/>
            </a:lvl1pPr>
            <a:lvl2pPr marL="685800" indent="-228600">
              <a:buClr>
                <a:schemeClr val="accent3"/>
              </a:buClr>
              <a:buSzPct val="150000"/>
              <a:buFont typeface="Courier New" panose="02070309020205020404" pitchFamily="49" charset="0"/>
              <a:buChar char="o"/>
              <a:defRPr sz="1800"/>
            </a:lvl2pPr>
          </a:lstStyle>
          <a:p>
            <a:pPr lvl="0"/>
            <a:r>
              <a:rPr lang="en-US" dirty="0"/>
              <a:t>Edit Master text styles</a:t>
            </a:r>
          </a:p>
          <a:p>
            <a:pPr lvl="1"/>
            <a:r>
              <a:rPr lang="en-US" dirty="0"/>
              <a:t>Second level</a:t>
            </a:r>
          </a:p>
        </p:txBody>
      </p:sp>
      <p:cxnSp>
        <p:nvCxnSpPr>
          <p:cNvPr id="13" name="Straight Connector 12">
            <a:extLst>
              <a:ext uri="{FF2B5EF4-FFF2-40B4-BE49-F238E27FC236}">
                <a16:creationId xmlns:a16="http://schemas.microsoft.com/office/drawing/2014/main" id="{2387042C-F209-4656-A5AF-5BFBA0697C6E}"/>
              </a:ext>
            </a:extLst>
          </p:cNvPr>
          <p:cNvCxnSpPr>
            <a:cxnSpLocks/>
          </p:cNvCxnSpPr>
          <p:nvPr userDrawn="1"/>
        </p:nvCxnSpPr>
        <p:spPr>
          <a:xfrm>
            <a:off x="596153" y="945776"/>
            <a:ext cx="10995212"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6020A5A-0924-47F8-B06B-9549BD745CF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982" b="25616"/>
          <a:stretch/>
        </p:blipFill>
        <p:spPr>
          <a:xfrm>
            <a:off x="8072846" y="5056314"/>
            <a:ext cx="4375436" cy="2249046"/>
          </a:xfrm>
          <a:prstGeom prst="rect">
            <a:avLst/>
          </a:prstGeom>
        </p:spPr>
      </p:pic>
    </p:spTree>
    <p:extLst>
      <p:ext uri="{BB962C8B-B14F-4D97-AF65-F5344CB8AC3E}">
        <p14:creationId xmlns:p14="http://schemas.microsoft.com/office/powerpoint/2010/main" val="3329640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6993-B7DC-4518-ADB4-95EB0F731355}"/>
              </a:ext>
            </a:extLst>
          </p:cNvPr>
          <p:cNvSpPr>
            <a:spLocks noGrp="1"/>
          </p:cNvSpPr>
          <p:nvPr>
            <p:ph type="title" hasCustomPrompt="1"/>
          </p:nvPr>
        </p:nvSpPr>
        <p:spPr>
          <a:xfrm>
            <a:off x="3405081" y="84062"/>
            <a:ext cx="10515600" cy="1076230"/>
          </a:xfrm>
        </p:spPr>
        <p:txBody>
          <a:bodyPr anchor="b"/>
          <a:lstStyle>
            <a:lvl1pPr>
              <a:defRPr/>
            </a:lvl1pPr>
          </a:lstStyle>
          <a:p>
            <a:r>
              <a:rPr lang="en-US" dirty="0"/>
              <a:t>Last Slide</a:t>
            </a:r>
          </a:p>
        </p:txBody>
      </p:sp>
      <p:pic>
        <p:nvPicPr>
          <p:cNvPr id="4" name="Picture 3">
            <a:extLst>
              <a:ext uri="{FF2B5EF4-FFF2-40B4-BE49-F238E27FC236}">
                <a16:creationId xmlns:a16="http://schemas.microsoft.com/office/drawing/2014/main" id="{15B5A144-9390-400A-88F5-51A5CBD4FBFE}"/>
              </a:ext>
            </a:extLst>
          </p:cNvPr>
          <p:cNvPicPr>
            <a:picLocks noChangeAspect="1"/>
          </p:cNvPicPr>
          <p:nvPr userDrawn="1"/>
        </p:nvPicPr>
        <p:blipFill>
          <a:blip r:embed="rId2"/>
          <a:stretch>
            <a:fillRect/>
          </a:stretch>
        </p:blipFill>
        <p:spPr>
          <a:xfrm>
            <a:off x="8662881" y="5179181"/>
            <a:ext cx="3728993" cy="1910980"/>
          </a:xfrm>
          <a:prstGeom prst="rect">
            <a:avLst/>
          </a:prstGeom>
        </p:spPr>
      </p:pic>
      <p:cxnSp>
        <p:nvCxnSpPr>
          <p:cNvPr id="10" name="Straight Connector 9">
            <a:extLst>
              <a:ext uri="{FF2B5EF4-FFF2-40B4-BE49-F238E27FC236}">
                <a16:creationId xmlns:a16="http://schemas.microsoft.com/office/drawing/2014/main" id="{3F8F5711-8E4D-4BDB-B496-70F6AB94195E}"/>
              </a:ext>
            </a:extLst>
          </p:cNvPr>
          <p:cNvCxnSpPr>
            <a:cxnSpLocks/>
          </p:cNvCxnSpPr>
          <p:nvPr userDrawn="1"/>
        </p:nvCxnSpPr>
        <p:spPr>
          <a:xfrm>
            <a:off x="3184128" y="1182241"/>
            <a:ext cx="8806766" cy="0"/>
          </a:xfrm>
          <a:prstGeom prst="line">
            <a:avLst/>
          </a:prstGeom>
          <a:ln w="31750"/>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BD1D84F-0A81-4583-AA29-45CF6FDE9EA5}"/>
              </a:ext>
            </a:extLst>
          </p:cNvPr>
          <p:cNvPicPr>
            <a:picLocks noChangeAspect="1"/>
          </p:cNvPicPr>
          <p:nvPr userDrawn="1"/>
        </p:nvPicPr>
        <p:blipFill>
          <a:blip r:embed="rId3"/>
          <a:stretch>
            <a:fillRect/>
          </a:stretch>
        </p:blipFill>
        <p:spPr>
          <a:xfrm>
            <a:off x="0" y="0"/>
            <a:ext cx="3633216" cy="6858000"/>
          </a:xfrm>
          <a:prstGeom prst="rect">
            <a:avLst/>
          </a:prstGeom>
        </p:spPr>
      </p:pic>
      <p:sp>
        <p:nvSpPr>
          <p:cNvPr id="14" name="Content Placeholder 2">
            <a:extLst>
              <a:ext uri="{FF2B5EF4-FFF2-40B4-BE49-F238E27FC236}">
                <a16:creationId xmlns:a16="http://schemas.microsoft.com/office/drawing/2014/main" id="{D9A7F36E-1A37-4F92-9753-C96FF23F641F}"/>
              </a:ext>
            </a:extLst>
          </p:cNvPr>
          <p:cNvSpPr>
            <a:spLocks noGrp="1"/>
          </p:cNvSpPr>
          <p:nvPr>
            <p:ph idx="1"/>
          </p:nvPr>
        </p:nvSpPr>
        <p:spPr>
          <a:xfrm>
            <a:off x="3405081" y="1625242"/>
            <a:ext cx="8482119" cy="3531971"/>
          </a:xfrm>
        </p:spPr>
        <p:txBody>
          <a:bodyPr>
            <a:normAutofit/>
          </a:bodyPr>
          <a:lstStyle>
            <a:lvl1pPr marL="228600" indent="-228600">
              <a:buClr>
                <a:schemeClr val="accent3"/>
              </a:buClr>
              <a:buSzPct val="150000"/>
              <a:buFont typeface="Wingdings" panose="05000000000000000000" pitchFamily="2" charset="2"/>
              <a:buChar char="§"/>
              <a:defRPr sz="1800"/>
            </a:lvl1pPr>
            <a:lvl2pPr marL="685800" indent="-228600">
              <a:buClr>
                <a:schemeClr val="accent3"/>
              </a:buClr>
              <a:buSzPct val="150000"/>
              <a:buFont typeface="Courier New" panose="02070309020205020404" pitchFamily="49" charset="0"/>
              <a:buChar char="o"/>
              <a:defRPr sz="1800"/>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492495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98B657-7555-4BBF-A79F-15C2A686F3A6}"/>
              </a:ext>
            </a:extLst>
          </p:cNvPr>
          <p:cNvSpPr>
            <a:spLocks noGrp="1"/>
          </p:cNvSpPr>
          <p:nvPr>
            <p:ph type="title"/>
          </p:nvPr>
        </p:nvSpPr>
        <p:spPr>
          <a:xfrm>
            <a:off x="838200" y="13736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0C000D1-E803-426F-85D3-60D1167773C8}"/>
              </a:ext>
            </a:extLst>
          </p:cNvPr>
          <p:cNvSpPr>
            <a:spLocks noGrp="1"/>
          </p:cNvSpPr>
          <p:nvPr>
            <p:ph type="body" idx="1"/>
          </p:nvPr>
        </p:nvSpPr>
        <p:spPr>
          <a:xfrm>
            <a:off x="838200" y="1691836"/>
            <a:ext cx="10591800" cy="36824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3590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3" Type="http://schemas.openxmlformats.org/officeDocument/2006/relationships/hyperlink" Target="https://www.cabq.gov/gis/advanced-map-viewer" TargetMode="External"/><Relationship Id="rId7" Type="http://schemas.openxmlformats.org/officeDocument/2006/relationships/hyperlink" Target="https://carnm.realtor/"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lp.constantcontactpages.com/su/oEPLNq8/MRAnews" TargetMode="External"/><Relationship Id="rId5" Type="http://schemas.openxmlformats.org/officeDocument/2006/relationships/hyperlink" Target="https://www.cabq.gov/mra" TargetMode="External"/><Relationship Id="rId4" Type="http://schemas.openxmlformats.org/officeDocument/2006/relationships/hyperlink" Target="https://www.bernco.gov/treasurer/paying-your-property-taxes-overview/search-tax-record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mailto:dkadell@cabq.gov"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hyperlink" Target="mailto:kiverson@cabq.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41646-0946-4133-B6C3-7ACA52DBFF13}"/>
              </a:ext>
            </a:extLst>
          </p:cNvPr>
          <p:cNvSpPr>
            <a:spLocks noGrp="1"/>
          </p:cNvSpPr>
          <p:nvPr>
            <p:ph type="ctrTitle"/>
          </p:nvPr>
        </p:nvSpPr>
        <p:spPr>
          <a:xfrm>
            <a:off x="3669607" y="1828800"/>
            <a:ext cx="8189976" cy="941925"/>
          </a:xfrm>
        </p:spPr>
        <p:txBody>
          <a:bodyPr anchor="t"/>
          <a:lstStyle/>
          <a:p>
            <a:r>
              <a:rPr lang="en-US" dirty="0"/>
              <a:t>MRA Toolkit for Developers</a:t>
            </a:r>
          </a:p>
        </p:txBody>
      </p:sp>
      <p:sp>
        <p:nvSpPr>
          <p:cNvPr id="4" name="Subtitle 3">
            <a:extLst>
              <a:ext uri="{FF2B5EF4-FFF2-40B4-BE49-F238E27FC236}">
                <a16:creationId xmlns:a16="http://schemas.microsoft.com/office/drawing/2014/main" id="{D57A20B9-3E18-4BBD-9284-9D67153A228E}"/>
              </a:ext>
            </a:extLst>
          </p:cNvPr>
          <p:cNvSpPr>
            <a:spLocks noGrp="1"/>
          </p:cNvSpPr>
          <p:nvPr>
            <p:ph type="subTitle" idx="1"/>
          </p:nvPr>
        </p:nvSpPr>
        <p:spPr>
          <a:xfrm>
            <a:off x="3669607" y="3440544"/>
            <a:ext cx="8189976" cy="667513"/>
          </a:xfrm>
        </p:spPr>
        <p:txBody>
          <a:bodyPr/>
          <a:lstStyle/>
          <a:p>
            <a:r>
              <a:rPr lang="en-US" dirty="0"/>
              <a:t>November 16, 2022</a:t>
            </a:r>
          </a:p>
        </p:txBody>
      </p:sp>
    </p:spTree>
    <p:extLst>
      <p:ext uri="{BB962C8B-B14F-4D97-AF65-F5344CB8AC3E}">
        <p14:creationId xmlns:p14="http://schemas.microsoft.com/office/powerpoint/2010/main" val="4091776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E2A2-1B96-4FB7-86E2-4A83B4345D4C}"/>
              </a:ext>
            </a:extLst>
          </p:cNvPr>
          <p:cNvSpPr>
            <a:spLocks noGrp="1"/>
          </p:cNvSpPr>
          <p:nvPr>
            <p:ph type="title"/>
          </p:nvPr>
        </p:nvSpPr>
        <p:spPr/>
        <p:txBody>
          <a:bodyPr>
            <a:normAutofit fontScale="90000"/>
          </a:bodyPr>
          <a:lstStyle/>
          <a:p>
            <a:r>
              <a:rPr lang="en-US" dirty="0"/>
              <a:t>Redevelopment Tax Abatement Process</a:t>
            </a:r>
          </a:p>
        </p:txBody>
      </p:sp>
      <p:sp>
        <p:nvSpPr>
          <p:cNvPr id="3" name="Content Placeholder 2">
            <a:extLst>
              <a:ext uri="{FF2B5EF4-FFF2-40B4-BE49-F238E27FC236}">
                <a16:creationId xmlns:a16="http://schemas.microsoft.com/office/drawing/2014/main" id="{7AC457C3-426C-4C3C-BDC1-B25EEF9A302F}"/>
              </a:ext>
            </a:extLst>
          </p:cNvPr>
          <p:cNvSpPr>
            <a:spLocks noGrp="1"/>
          </p:cNvSpPr>
          <p:nvPr>
            <p:ph idx="1"/>
          </p:nvPr>
        </p:nvSpPr>
        <p:spPr>
          <a:xfrm>
            <a:off x="538844" y="1101311"/>
            <a:ext cx="5243712" cy="2989862"/>
          </a:xfrm>
        </p:spPr>
        <p:txBody>
          <a:bodyPr>
            <a:normAutofit lnSpcReduction="10000"/>
          </a:bodyPr>
          <a:lstStyle/>
          <a:p>
            <a:pPr marL="0" indent="0">
              <a:buNone/>
            </a:pPr>
            <a:r>
              <a:rPr lang="en-US" sz="2000" b="1" dirty="0"/>
              <a:t>Process</a:t>
            </a:r>
          </a:p>
          <a:p>
            <a:r>
              <a:rPr lang="en-US" sz="2000" dirty="0"/>
              <a:t>Pre- application meeting</a:t>
            </a:r>
          </a:p>
          <a:p>
            <a:r>
              <a:rPr lang="en-US" sz="2000" dirty="0"/>
              <a:t>Review MRA Plan goals</a:t>
            </a:r>
          </a:p>
          <a:p>
            <a:r>
              <a:rPr lang="en-US" sz="2000" dirty="0"/>
              <a:t>Submit complete application</a:t>
            </a:r>
          </a:p>
          <a:p>
            <a:r>
              <a:rPr lang="en-US" sz="2000" dirty="0"/>
              <a:t>Hearing by Albuquerque Development Commission</a:t>
            </a:r>
          </a:p>
          <a:p>
            <a:r>
              <a:rPr lang="en-US" sz="2000" dirty="0"/>
              <a:t>Final Decision by City Council</a:t>
            </a:r>
          </a:p>
          <a:p>
            <a:r>
              <a:rPr lang="en-US" sz="2000" dirty="0"/>
              <a:t>Execute Lease Document and Transfer Title </a:t>
            </a:r>
          </a:p>
          <a:p>
            <a:endParaRPr lang="en-US" dirty="0"/>
          </a:p>
          <a:p>
            <a:endParaRPr lang="en-US" dirty="0"/>
          </a:p>
        </p:txBody>
      </p:sp>
      <p:sp>
        <p:nvSpPr>
          <p:cNvPr id="4" name="Content Placeholder 2">
            <a:extLst>
              <a:ext uri="{FF2B5EF4-FFF2-40B4-BE49-F238E27FC236}">
                <a16:creationId xmlns:a16="http://schemas.microsoft.com/office/drawing/2014/main" id="{0ED03444-D57D-4F11-8F70-1BF1F3907983}"/>
              </a:ext>
            </a:extLst>
          </p:cNvPr>
          <p:cNvSpPr txBox="1">
            <a:spLocks/>
          </p:cNvSpPr>
          <p:nvPr/>
        </p:nvSpPr>
        <p:spPr>
          <a:xfrm>
            <a:off x="6409444" y="1101311"/>
            <a:ext cx="5243712" cy="39042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SzPct val="150000"/>
              <a:buFont typeface="Wingdings" panose="05000000000000000000"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150000"/>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Timing Considerations</a:t>
            </a:r>
          </a:p>
          <a:p>
            <a:r>
              <a:rPr lang="en-US" sz="2000" dirty="0"/>
              <a:t>Plan on 5 months from application to final approval by City Council</a:t>
            </a:r>
          </a:p>
          <a:p>
            <a:r>
              <a:rPr lang="en-US" sz="2000" dirty="0"/>
              <a:t>Project must be approved by City Council prior to submitting for building permit</a:t>
            </a:r>
          </a:p>
          <a:p>
            <a:r>
              <a:rPr lang="en-US" sz="2000" dirty="0"/>
              <a:t>Must execute lease within 3 years of Council approval</a:t>
            </a:r>
          </a:p>
          <a:p>
            <a:r>
              <a:rPr lang="en-US" sz="2000" dirty="0"/>
              <a:t>Must be under construction or complete to execute project documents</a:t>
            </a:r>
          </a:p>
          <a:p>
            <a:pPr marL="0" indent="0">
              <a:buNone/>
            </a:pPr>
            <a:endParaRPr lang="en-US" dirty="0"/>
          </a:p>
          <a:p>
            <a:endParaRPr lang="en-US" dirty="0"/>
          </a:p>
        </p:txBody>
      </p:sp>
      <p:graphicFrame>
        <p:nvGraphicFramePr>
          <p:cNvPr id="5" name="Table 4">
            <a:extLst>
              <a:ext uri="{FF2B5EF4-FFF2-40B4-BE49-F238E27FC236}">
                <a16:creationId xmlns:a16="http://schemas.microsoft.com/office/drawing/2014/main" id="{EA3AF5BC-B635-4CF2-BA7A-64B4AFBA511A}"/>
              </a:ext>
            </a:extLst>
          </p:cNvPr>
          <p:cNvGraphicFramePr>
            <a:graphicFrameLocks noGrp="1"/>
          </p:cNvGraphicFramePr>
          <p:nvPr>
            <p:extLst>
              <p:ext uri="{D42A27DB-BD31-4B8C-83A1-F6EECF244321}">
                <p14:modId xmlns:p14="http://schemas.microsoft.com/office/powerpoint/2010/main" val="2131154337"/>
              </p:ext>
            </p:extLst>
          </p:nvPr>
        </p:nvGraphicFramePr>
        <p:xfrm>
          <a:off x="295516" y="4261758"/>
          <a:ext cx="7411570" cy="2560320"/>
        </p:xfrm>
        <a:graphic>
          <a:graphicData uri="http://schemas.openxmlformats.org/drawingml/2006/table">
            <a:tbl>
              <a:tblPr firstRow="1" bandRow="1">
                <a:tableStyleId>{F5AB1C69-6EDB-4FF4-983F-18BD219EF322}</a:tableStyleId>
              </a:tblPr>
              <a:tblGrid>
                <a:gridCol w="3214998">
                  <a:extLst>
                    <a:ext uri="{9D8B030D-6E8A-4147-A177-3AD203B41FA5}">
                      <a16:colId xmlns:a16="http://schemas.microsoft.com/office/drawing/2014/main" val="548355689"/>
                    </a:ext>
                  </a:extLst>
                </a:gridCol>
                <a:gridCol w="2090186">
                  <a:extLst>
                    <a:ext uri="{9D8B030D-6E8A-4147-A177-3AD203B41FA5}">
                      <a16:colId xmlns:a16="http://schemas.microsoft.com/office/drawing/2014/main" val="2836918112"/>
                    </a:ext>
                  </a:extLst>
                </a:gridCol>
                <a:gridCol w="2106386">
                  <a:extLst>
                    <a:ext uri="{9D8B030D-6E8A-4147-A177-3AD203B41FA5}">
                      <a16:colId xmlns:a16="http://schemas.microsoft.com/office/drawing/2014/main" val="638583736"/>
                    </a:ext>
                  </a:extLst>
                </a:gridCol>
              </a:tblGrid>
              <a:tr h="370840">
                <a:tc>
                  <a:txBody>
                    <a:bodyPr/>
                    <a:lstStyle/>
                    <a:p>
                      <a:endParaRPr lang="en-US" dirty="0"/>
                    </a:p>
                  </a:txBody>
                  <a:tcPr/>
                </a:tc>
                <a:tc>
                  <a:txBody>
                    <a:bodyPr/>
                    <a:lstStyle/>
                    <a:p>
                      <a:r>
                        <a:rPr lang="en-US" sz="1800" b="1" kern="1200" dirty="0">
                          <a:solidFill>
                            <a:schemeClr val="lt1"/>
                          </a:solidFill>
                          <a:effectLst/>
                          <a:latin typeface="+mn-lt"/>
                          <a:ea typeface="+mn-ea"/>
                          <a:cs typeface="+mn-cs"/>
                        </a:rPr>
                        <a:t>Total Project Cost</a:t>
                      </a:r>
                      <a:br>
                        <a:rPr lang="en-US" dirty="0"/>
                      </a:br>
                      <a:r>
                        <a:rPr lang="en-US" sz="1800" b="1" kern="1200" dirty="0">
                          <a:solidFill>
                            <a:schemeClr val="lt1"/>
                          </a:solidFill>
                          <a:effectLst/>
                          <a:latin typeface="+mn-lt"/>
                          <a:ea typeface="+mn-ea"/>
                          <a:cs typeface="+mn-cs"/>
                        </a:rPr>
                        <a:t>is Less than $6M</a:t>
                      </a:r>
                      <a:endParaRPr lang="en-US" dirty="0"/>
                    </a:p>
                  </a:txBody>
                  <a:tcPr/>
                </a:tc>
                <a:tc>
                  <a:txBody>
                    <a:bodyPr/>
                    <a:lstStyle/>
                    <a:p>
                      <a:r>
                        <a:rPr lang="en-US" sz="1800" b="1" kern="1200" dirty="0">
                          <a:solidFill>
                            <a:schemeClr val="lt1"/>
                          </a:solidFill>
                          <a:effectLst/>
                          <a:latin typeface="+mn-lt"/>
                          <a:ea typeface="+mn-ea"/>
                          <a:cs typeface="+mn-cs"/>
                        </a:rPr>
                        <a:t>Total Project Cost</a:t>
                      </a:r>
                      <a:br>
                        <a:rPr lang="en-US" dirty="0"/>
                      </a:br>
                      <a:r>
                        <a:rPr lang="en-US" sz="1800" b="1" kern="1200" dirty="0">
                          <a:solidFill>
                            <a:schemeClr val="lt1"/>
                          </a:solidFill>
                          <a:effectLst/>
                          <a:latin typeface="+mn-lt"/>
                          <a:ea typeface="+mn-ea"/>
                          <a:cs typeface="+mn-cs"/>
                        </a:rPr>
                        <a:t>is $6M or More</a:t>
                      </a:r>
                      <a:endParaRPr lang="en-US" dirty="0"/>
                    </a:p>
                  </a:txBody>
                  <a:tcPr/>
                </a:tc>
                <a:extLst>
                  <a:ext uri="{0D108BD9-81ED-4DB2-BD59-A6C34878D82A}">
                    <a16:rowId xmlns:a16="http://schemas.microsoft.com/office/drawing/2014/main" val="3691384895"/>
                  </a:ext>
                </a:extLst>
              </a:tr>
              <a:tr h="370840">
                <a:tc>
                  <a:txBody>
                    <a:bodyPr/>
                    <a:lstStyle/>
                    <a:p>
                      <a:r>
                        <a:rPr lang="en-US" sz="1800" kern="1200" dirty="0">
                          <a:solidFill>
                            <a:schemeClr val="dk1"/>
                          </a:solidFill>
                          <a:effectLst/>
                          <a:latin typeface="+mn-lt"/>
                          <a:ea typeface="+mn-ea"/>
                          <a:cs typeface="+mn-cs"/>
                        </a:rPr>
                        <a:t>RTA Application Fee- Due when the application is submitted</a:t>
                      </a:r>
                      <a:endParaRPr lang="en-US" dirty="0"/>
                    </a:p>
                  </a:txBody>
                  <a:tcPr/>
                </a:tc>
                <a:tc>
                  <a:txBody>
                    <a:bodyPr/>
                    <a:lstStyle/>
                    <a:p>
                      <a:r>
                        <a:rPr lang="en-US" dirty="0"/>
                        <a:t>$2,000</a:t>
                      </a:r>
                    </a:p>
                  </a:txBody>
                  <a:tcPr/>
                </a:tc>
                <a:tc>
                  <a:txBody>
                    <a:bodyPr/>
                    <a:lstStyle/>
                    <a:p>
                      <a:r>
                        <a:rPr lang="en-US" dirty="0"/>
                        <a:t>$3,500</a:t>
                      </a:r>
                    </a:p>
                  </a:txBody>
                  <a:tcPr/>
                </a:tc>
                <a:extLst>
                  <a:ext uri="{0D108BD9-81ED-4DB2-BD59-A6C34878D82A}">
                    <a16:rowId xmlns:a16="http://schemas.microsoft.com/office/drawing/2014/main" val="3174958192"/>
                  </a:ext>
                </a:extLst>
              </a:tr>
              <a:tr h="370840">
                <a:tc>
                  <a:txBody>
                    <a:bodyPr/>
                    <a:lstStyle/>
                    <a:p>
                      <a:r>
                        <a:rPr lang="en-US" sz="1800" kern="1200" dirty="0">
                          <a:solidFill>
                            <a:schemeClr val="dk1"/>
                          </a:solidFill>
                          <a:effectLst/>
                          <a:latin typeface="+mn-lt"/>
                          <a:ea typeface="+mn-ea"/>
                          <a:cs typeface="+mn-cs"/>
                        </a:rPr>
                        <a:t>RTA Processing Fee- Due when</a:t>
                      </a:r>
                      <a:br>
                        <a:rPr lang="en-US" dirty="0"/>
                      </a:br>
                      <a:r>
                        <a:rPr lang="en-US" sz="1800" kern="1200" dirty="0">
                          <a:solidFill>
                            <a:schemeClr val="dk1"/>
                          </a:solidFill>
                          <a:effectLst/>
                          <a:latin typeface="+mn-lt"/>
                          <a:ea typeface="+mn-ea"/>
                          <a:cs typeface="+mn-cs"/>
                        </a:rPr>
                        <a:t>lease is executed</a:t>
                      </a:r>
                      <a:endParaRPr lang="en-US" dirty="0"/>
                    </a:p>
                  </a:txBody>
                  <a:tcPr/>
                </a:tc>
                <a:tc>
                  <a:txBody>
                    <a:bodyPr/>
                    <a:lstStyle/>
                    <a:p>
                      <a:r>
                        <a:rPr lang="en-US" dirty="0"/>
                        <a:t>$1,000</a:t>
                      </a:r>
                    </a:p>
                  </a:txBody>
                  <a:tcPr/>
                </a:tc>
                <a:tc>
                  <a:txBody>
                    <a:bodyPr/>
                    <a:lstStyle/>
                    <a:p>
                      <a:r>
                        <a:rPr lang="en-US" dirty="0"/>
                        <a:t>$2,500</a:t>
                      </a:r>
                    </a:p>
                  </a:txBody>
                  <a:tcPr/>
                </a:tc>
                <a:extLst>
                  <a:ext uri="{0D108BD9-81ED-4DB2-BD59-A6C34878D82A}">
                    <a16:rowId xmlns:a16="http://schemas.microsoft.com/office/drawing/2014/main" val="42295665"/>
                  </a:ext>
                </a:extLst>
              </a:tr>
              <a:tr h="370840">
                <a:tc>
                  <a:txBody>
                    <a:bodyPr/>
                    <a:lstStyle/>
                    <a:p>
                      <a:r>
                        <a:rPr lang="en-US" dirty="0"/>
                        <a:t>Annual RTA Abatement Fee</a:t>
                      </a:r>
                    </a:p>
                  </a:txBody>
                  <a:tcPr/>
                </a:tc>
                <a:tc>
                  <a:txBody>
                    <a:bodyPr/>
                    <a:lstStyle/>
                    <a:p>
                      <a:r>
                        <a:rPr lang="en-US" dirty="0"/>
                        <a:t>10% of abatement value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 of abatement value</a:t>
                      </a:r>
                    </a:p>
                  </a:txBody>
                  <a:tcPr/>
                </a:tc>
                <a:extLst>
                  <a:ext uri="{0D108BD9-81ED-4DB2-BD59-A6C34878D82A}">
                    <a16:rowId xmlns:a16="http://schemas.microsoft.com/office/drawing/2014/main" val="1143673324"/>
                  </a:ext>
                </a:extLst>
              </a:tr>
            </a:tbl>
          </a:graphicData>
        </a:graphic>
      </p:graphicFrame>
    </p:spTree>
    <p:extLst>
      <p:ext uri="{BB962C8B-B14F-4D97-AF65-F5344CB8AC3E}">
        <p14:creationId xmlns:p14="http://schemas.microsoft.com/office/powerpoint/2010/main" val="642049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4764-7FFC-4951-8B24-B79A59C573A4}"/>
              </a:ext>
            </a:extLst>
          </p:cNvPr>
          <p:cNvSpPr>
            <a:spLocks noGrp="1"/>
          </p:cNvSpPr>
          <p:nvPr>
            <p:ph type="title"/>
          </p:nvPr>
        </p:nvSpPr>
        <p:spPr/>
        <p:txBody>
          <a:bodyPr>
            <a:normAutofit fontScale="90000"/>
          </a:bodyPr>
          <a:lstStyle/>
          <a:p>
            <a:r>
              <a:rPr lang="en-US" dirty="0"/>
              <a:t>MRA Competitive Grants/Loans</a:t>
            </a:r>
          </a:p>
        </p:txBody>
      </p:sp>
      <p:sp>
        <p:nvSpPr>
          <p:cNvPr id="3" name="Content Placeholder 2">
            <a:extLst>
              <a:ext uri="{FF2B5EF4-FFF2-40B4-BE49-F238E27FC236}">
                <a16:creationId xmlns:a16="http://schemas.microsoft.com/office/drawing/2014/main" id="{EFABB57B-60F0-4154-B563-F9DCB4AE51C2}"/>
              </a:ext>
            </a:extLst>
          </p:cNvPr>
          <p:cNvSpPr>
            <a:spLocks noGrp="1"/>
          </p:cNvSpPr>
          <p:nvPr>
            <p:ph idx="1"/>
          </p:nvPr>
        </p:nvSpPr>
        <p:spPr>
          <a:xfrm>
            <a:off x="574702" y="1304553"/>
            <a:ext cx="5260041" cy="4753348"/>
          </a:xfrm>
        </p:spPr>
        <p:txBody>
          <a:bodyPr/>
          <a:lstStyle/>
          <a:p>
            <a:r>
              <a:rPr lang="en-US" sz="2000" dirty="0"/>
              <a:t>Third round of funding launched last week- $3M</a:t>
            </a:r>
          </a:p>
          <a:p>
            <a:r>
              <a:rPr lang="en-US" sz="2000" dirty="0"/>
              <a:t>Highlights of 2022 Round</a:t>
            </a:r>
          </a:p>
          <a:p>
            <a:pPr lvl="1"/>
            <a:r>
              <a:rPr lang="en-US" sz="2000" dirty="0"/>
              <a:t>Projects must add 50 units of housing</a:t>
            </a:r>
          </a:p>
          <a:p>
            <a:pPr lvl="1"/>
            <a:r>
              <a:rPr lang="en-US" sz="2000" dirty="0"/>
              <a:t>Must have site control</a:t>
            </a:r>
          </a:p>
          <a:p>
            <a:pPr lvl="1"/>
            <a:r>
              <a:rPr lang="en-US" sz="2000" dirty="0"/>
              <a:t>City does not fund pre-development expenses, contribute funding at closing or later</a:t>
            </a:r>
          </a:p>
          <a:p>
            <a:pPr lvl="1"/>
            <a:r>
              <a:rPr lang="en-US" sz="2000" dirty="0"/>
              <a:t>City will finance no more than 20% of total development costs</a:t>
            </a:r>
          </a:p>
          <a:p>
            <a:pPr lvl="1"/>
            <a:r>
              <a:rPr lang="en-US" sz="2000" dirty="0"/>
              <a:t>Structure- loan, equity, grant- is negotiable</a:t>
            </a:r>
          </a:p>
          <a:p>
            <a:pPr lvl="1"/>
            <a:r>
              <a:rPr lang="en-US" sz="2000" dirty="0"/>
              <a:t>Can be stacked with Redevelopment Tax Abatement</a:t>
            </a:r>
          </a:p>
          <a:p>
            <a:pPr lvl="1"/>
            <a:r>
              <a:rPr lang="en-US" sz="2000" dirty="0"/>
              <a:t>75 points on community benefit matrix</a:t>
            </a:r>
          </a:p>
          <a:p>
            <a:pPr lvl="1"/>
            <a:r>
              <a:rPr lang="en-US" sz="2000" dirty="0"/>
              <a:t>Pre-proposal meeting November 30</a:t>
            </a:r>
            <a:r>
              <a:rPr lang="en-US" sz="2000" baseline="30000" dirty="0"/>
              <a:t>th</a:t>
            </a:r>
            <a:r>
              <a:rPr lang="en-US" sz="2000" dirty="0"/>
              <a:t> </a:t>
            </a:r>
            <a:endParaRPr lang="en-US" sz="2200" dirty="0"/>
          </a:p>
          <a:p>
            <a:endParaRPr lang="en-US" dirty="0"/>
          </a:p>
          <a:p>
            <a:endParaRPr lang="en-US" dirty="0"/>
          </a:p>
        </p:txBody>
      </p:sp>
      <p:pic>
        <p:nvPicPr>
          <p:cNvPr id="5" name="Picture 4">
            <a:extLst>
              <a:ext uri="{FF2B5EF4-FFF2-40B4-BE49-F238E27FC236}">
                <a16:creationId xmlns:a16="http://schemas.microsoft.com/office/drawing/2014/main" id="{9CAB494E-12B9-4834-BE9D-DE0DC58B5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259" y="999346"/>
            <a:ext cx="5834741" cy="5858654"/>
          </a:xfrm>
          <a:prstGeom prst="rect">
            <a:avLst/>
          </a:prstGeom>
        </p:spPr>
      </p:pic>
    </p:spTree>
    <p:extLst>
      <p:ext uri="{BB962C8B-B14F-4D97-AF65-F5344CB8AC3E}">
        <p14:creationId xmlns:p14="http://schemas.microsoft.com/office/powerpoint/2010/main" val="1604495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455A-14F3-4D30-828E-B776D013768E}"/>
              </a:ext>
            </a:extLst>
          </p:cNvPr>
          <p:cNvSpPr>
            <a:spLocks noGrp="1"/>
          </p:cNvSpPr>
          <p:nvPr>
            <p:ph type="title"/>
          </p:nvPr>
        </p:nvSpPr>
        <p:spPr/>
        <p:txBody>
          <a:bodyPr>
            <a:normAutofit fontScale="90000"/>
          </a:bodyPr>
          <a:lstStyle/>
          <a:p>
            <a:r>
              <a:rPr lang="en-US" dirty="0"/>
              <a:t>Request for Proposal for MRA Controlled Land</a:t>
            </a:r>
          </a:p>
        </p:txBody>
      </p:sp>
      <p:sp>
        <p:nvSpPr>
          <p:cNvPr id="3" name="Content Placeholder 2">
            <a:extLst>
              <a:ext uri="{FF2B5EF4-FFF2-40B4-BE49-F238E27FC236}">
                <a16:creationId xmlns:a16="http://schemas.microsoft.com/office/drawing/2014/main" id="{86560BE8-83D2-405D-86CE-2E9F3B444780}"/>
              </a:ext>
            </a:extLst>
          </p:cNvPr>
          <p:cNvSpPr>
            <a:spLocks noGrp="1"/>
          </p:cNvSpPr>
          <p:nvPr>
            <p:ph idx="1"/>
          </p:nvPr>
        </p:nvSpPr>
        <p:spPr>
          <a:xfrm>
            <a:off x="923544" y="1401709"/>
            <a:ext cx="5009670" cy="4883976"/>
          </a:xfrm>
        </p:spPr>
        <p:txBody>
          <a:bodyPr/>
          <a:lstStyle/>
          <a:p>
            <a:r>
              <a:rPr lang="en-US" sz="2000" dirty="0"/>
              <a:t>MRA can acquire land and reposition for development</a:t>
            </a:r>
          </a:p>
          <a:p>
            <a:r>
              <a:rPr lang="en-US" sz="2000" dirty="0"/>
              <a:t>RFP for development proposal that meet the metropolitan redevelopment plan</a:t>
            </a:r>
          </a:p>
          <a:p>
            <a:r>
              <a:rPr lang="en-US" sz="2000" dirty="0"/>
              <a:t>Price is negotiable and based on “Fair Value”</a:t>
            </a:r>
          </a:p>
          <a:p>
            <a:pPr lvl="1"/>
            <a:r>
              <a:rPr lang="en-US" sz="2000" dirty="0"/>
              <a:t>Not market value</a:t>
            </a:r>
          </a:p>
          <a:p>
            <a:pPr lvl="1"/>
            <a:r>
              <a:rPr lang="en-US" sz="2000" dirty="0"/>
              <a:t>Considers economic context</a:t>
            </a:r>
          </a:p>
          <a:p>
            <a:r>
              <a:rPr lang="en-US" sz="2000" dirty="0"/>
              <a:t>MRA currently has very limited land supply</a:t>
            </a:r>
          </a:p>
          <a:p>
            <a:pPr marL="0" indent="0">
              <a:buNone/>
            </a:pPr>
            <a:endParaRPr lang="en-US" dirty="0"/>
          </a:p>
          <a:p>
            <a:pPr lvl="1"/>
            <a:endParaRPr lang="en-US" dirty="0"/>
          </a:p>
        </p:txBody>
      </p:sp>
      <p:pic>
        <p:nvPicPr>
          <p:cNvPr id="6" name="Picture 5">
            <a:extLst>
              <a:ext uri="{FF2B5EF4-FFF2-40B4-BE49-F238E27FC236}">
                <a16:creationId xmlns:a16="http://schemas.microsoft.com/office/drawing/2014/main" id="{052F89D8-019B-417E-8D4A-BEE7675156CC}"/>
              </a:ext>
            </a:extLst>
          </p:cNvPr>
          <p:cNvPicPr>
            <a:picLocks noChangeAspect="1"/>
          </p:cNvPicPr>
          <p:nvPr/>
        </p:nvPicPr>
        <p:blipFill>
          <a:blip r:embed="rId3"/>
          <a:stretch>
            <a:fillRect/>
          </a:stretch>
        </p:blipFill>
        <p:spPr>
          <a:xfrm>
            <a:off x="4506355" y="4435540"/>
            <a:ext cx="6346371" cy="2366443"/>
          </a:xfrm>
          <a:prstGeom prst="rect">
            <a:avLst/>
          </a:prstGeom>
        </p:spPr>
      </p:pic>
      <p:pic>
        <p:nvPicPr>
          <p:cNvPr id="7" name="Picture 6">
            <a:extLst>
              <a:ext uri="{FF2B5EF4-FFF2-40B4-BE49-F238E27FC236}">
                <a16:creationId xmlns:a16="http://schemas.microsoft.com/office/drawing/2014/main" id="{ED8CB267-0226-4081-A860-E83B4EE942D0}"/>
              </a:ext>
            </a:extLst>
          </p:cNvPr>
          <p:cNvPicPr>
            <a:picLocks noChangeAspect="1"/>
          </p:cNvPicPr>
          <p:nvPr/>
        </p:nvPicPr>
        <p:blipFill>
          <a:blip r:embed="rId4"/>
          <a:stretch>
            <a:fillRect/>
          </a:stretch>
        </p:blipFill>
        <p:spPr>
          <a:xfrm>
            <a:off x="7626339" y="1055999"/>
            <a:ext cx="4077877" cy="3811566"/>
          </a:xfrm>
          <a:prstGeom prst="rect">
            <a:avLst/>
          </a:prstGeom>
        </p:spPr>
      </p:pic>
    </p:spTree>
    <p:extLst>
      <p:ext uri="{BB962C8B-B14F-4D97-AF65-F5344CB8AC3E}">
        <p14:creationId xmlns:p14="http://schemas.microsoft.com/office/powerpoint/2010/main" val="10583418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44B3-9DB3-4D72-85CB-BCF5606D1673}"/>
              </a:ext>
            </a:extLst>
          </p:cNvPr>
          <p:cNvSpPr>
            <a:spLocks noGrp="1"/>
          </p:cNvSpPr>
          <p:nvPr>
            <p:ph type="title"/>
          </p:nvPr>
        </p:nvSpPr>
        <p:spPr/>
        <p:txBody>
          <a:bodyPr>
            <a:normAutofit fontScale="90000"/>
          </a:bodyPr>
          <a:lstStyle/>
          <a:p>
            <a:r>
              <a:rPr lang="en-US" dirty="0"/>
              <a:t>Storefront Grants</a:t>
            </a:r>
          </a:p>
        </p:txBody>
      </p:sp>
      <p:sp>
        <p:nvSpPr>
          <p:cNvPr id="3" name="Content Placeholder 2">
            <a:extLst>
              <a:ext uri="{FF2B5EF4-FFF2-40B4-BE49-F238E27FC236}">
                <a16:creationId xmlns:a16="http://schemas.microsoft.com/office/drawing/2014/main" id="{F4F48D91-A4E0-4F39-A749-DE3DE50AC83E}"/>
              </a:ext>
            </a:extLst>
          </p:cNvPr>
          <p:cNvSpPr>
            <a:spLocks noGrp="1"/>
          </p:cNvSpPr>
          <p:nvPr>
            <p:ph idx="1"/>
          </p:nvPr>
        </p:nvSpPr>
        <p:spPr>
          <a:xfrm>
            <a:off x="637839" y="1239237"/>
            <a:ext cx="5458161" cy="5278095"/>
          </a:xfrm>
        </p:spPr>
        <p:txBody>
          <a:bodyPr>
            <a:normAutofit/>
          </a:bodyPr>
          <a:lstStyle/>
          <a:p>
            <a:r>
              <a:rPr lang="en-US" sz="2000" dirty="0"/>
              <a:t>2021: Awarded $500,000 to 15 business, absorbing 40,000 sq. ft.</a:t>
            </a:r>
          </a:p>
          <a:p>
            <a:r>
              <a:rPr lang="en-US" sz="2000" dirty="0"/>
              <a:t>Round 2 now open $750,000 available</a:t>
            </a:r>
          </a:p>
          <a:p>
            <a:r>
              <a:rPr lang="en-US" sz="2000" dirty="0"/>
              <a:t>Downtown MRA only</a:t>
            </a:r>
          </a:p>
          <a:p>
            <a:r>
              <a:rPr lang="en-US" sz="2000" dirty="0"/>
              <a:t>Must be storefront space</a:t>
            </a:r>
          </a:p>
          <a:p>
            <a:r>
              <a:rPr lang="en-US" sz="2000" dirty="0"/>
              <a:t>Larger amounts $50,000- $250,000</a:t>
            </a:r>
          </a:p>
          <a:p>
            <a:r>
              <a:rPr lang="en-US" sz="2000" dirty="0"/>
              <a:t>Tenant applies</a:t>
            </a:r>
          </a:p>
          <a:p>
            <a:r>
              <a:rPr lang="en-US" sz="2000" dirty="0"/>
              <a:t>Must occupy larger spaces- at least 2,000 sq. ft.</a:t>
            </a:r>
          </a:p>
          <a:p>
            <a:r>
              <a:rPr lang="en-US" sz="2000" dirty="0"/>
              <a:t>Businesses must be established</a:t>
            </a:r>
          </a:p>
          <a:p>
            <a:r>
              <a:rPr lang="en-US" sz="2000" dirty="0"/>
              <a:t>Scope must include some renovation</a:t>
            </a:r>
          </a:p>
          <a:p>
            <a:r>
              <a:rPr lang="en-US" sz="2000" dirty="0"/>
              <a:t>Property database on MRA website</a:t>
            </a:r>
          </a:p>
          <a:p>
            <a:endParaRPr lang="en-US" dirty="0"/>
          </a:p>
        </p:txBody>
      </p:sp>
      <p:pic>
        <p:nvPicPr>
          <p:cNvPr id="5" name="Picture 4">
            <a:extLst>
              <a:ext uri="{FF2B5EF4-FFF2-40B4-BE49-F238E27FC236}">
                <a16:creationId xmlns:a16="http://schemas.microsoft.com/office/drawing/2014/main" id="{1B6936F4-DA4E-43A1-AA14-F5FC9409372D}"/>
              </a:ext>
            </a:extLst>
          </p:cNvPr>
          <p:cNvPicPr>
            <a:picLocks noChangeAspect="1"/>
          </p:cNvPicPr>
          <p:nvPr/>
        </p:nvPicPr>
        <p:blipFill rotWithShape="1">
          <a:blip r:embed="rId3">
            <a:extLst>
              <a:ext uri="{28A0092B-C50C-407E-A947-70E740481C1C}">
                <a14:useLocalDpi xmlns:a14="http://schemas.microsoft.com/office/drawing/2010/main" val="0"/>
              </a:ext>
            </a:extLst>
          </a:blip>
          <a:srcRect t="1898" b="-1898"/>
          <a:stretch/>
        </p:blipFill>
        <p:spPr>
          <a:xfrm rot="5400000">
            <a:off x="8610174" y="1708784"/>
            <a:ext cx="4282440" cy="3211831"/>
          </a:xfrm>
          <a:prstGeom prst="rect">
            <a:avLst/>
          </a:prstGeom>
        </p:spPr>
      </p:pic>
      <p:pic>
        <p:nvPicPr>
          <p:cNvPr id="7" name="Picture 6">
            <a:extLst>
              <a:ext uri="{FF2B5EF4-FFF2-40B4-BE49-F238E27FC236}">
                <a16:creationId xmlns:a16="http://schemas.microsoft.com/office/drawing/2014/main" id="{F9991E3F-2942-4357-ABFF-A1ADAF07FD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41239" y="1708784"/>
            <a:ext cx="4282440" cy="3211830"/>
          </a:xfrm>
          <a:prstGeom prst="rect">
            <a:avLst/>
          </a:prstGeom>
        </p:spPr>
      </p:pic>
    </p:spTree>
    <p:extLst>
      <p:ext uri="{BB962C8B-B14F-4D97-AF65-F5344CB8AC3E}">
        <p14:creationId xmlns:p14="http://schemas.microsoft.com/office/powerpoint/2010/main" val="3226739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0803C-CFF1-450E-98D1-7075A672E151}"/>
              </a:ext>
            </a:extLst>
          </p:cNvPr>
          <p:cNvSpPr>
            <a:spLocks noGrp="1"/>
          </p:cNvSpPr>
          <p:nvPr>
            <p:ph type="title"/>
          </p:nvPr>
        </p:nvSpPr>
        <p:spPr/>
        <p:txBody>
          <a:bodyPr>
            <a:normAutofit fontScale="90000"/>
          </a:bodyPr>
          <a:lstStyle/>
          <a:p>
            <a:r>
              <a:rPr lang="en-US" dirty="0"/>
              <a:t>Albuquerque Rail Trail</a:t>
            </a:r>
          </a:p>
        </p:txBody>
      </p:sp>
      <p:sp>
        <p:nvSpPr>
          <p:cNvPr id="3" name="Content Placeholder 2">
            <a:extLst>
              <a:ext uri="{FF2B5EF4-FFF2-40B4-BE49-F238E27FC236}">
                <a16:creationId xmlns:a16="http://schemas.microsoft.com/office/drawing/2014/main" id="{AC29E88C-5345-449C-995B-ECA48EE3084B}"/>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0E8EC64-63F7-4D8D-AFD9-04ECABA86FAB}"/>
              </a:ext>
            </a:extLst>
          </p:cNvPr>
          <p:cNvPicPr>
            <a:picLocks noChangeAspect="1"/>
          </p:cNvPicPr>
          <p:nvPr/>
        </p:nvPicPr>
        <p:blipFill rotWithShape="1">
          <a:blip r:embed="rId3"/>
          <a:srcRect l="4146" t="19034" r="14016" b="3451"/>
          <a:stretch/>
        </p:blipFill>
        <p:spPr>
          <a:xfrm>
            <a:off x="5752134" y="1239238"/>
            <a:ext cx="6317946" cy="4511040"/>
          </a:xfrm>
          <a:prstGeom prst="rect">
            <a:avLst/>
          </a:prstGeom>
        </p:spPr>
      </p:pic>
      <p:pic>
        <p:nvPicPr>
          <p:cNvPr id="5" name="Picture 4">
            <a:extLst>
              <a:ext uri="{FF2B5EF4-FFF2-40B4-BE49-F238E27FC236}">
                <a16:creationId xmlns:a16="http://schemas.microsoft.com/office/drawing/2014/main" id="{093C8D1F-521D-4B48-B661-57044E336E99}"/>
              </a:ext>
            </a:extLst>
          </p:cNvPr>
          <p:cNvPicPr>
            <a:picLocks noChangeAspect="1"/>
          </p:cNvPicPr>
          <p:nvPr/>
        </p:nvPicPr>
        <p:blipFill rotWithShape="1">
          <a:blip r:embed="rId4"/>
          <a:srcRect t="10601" b="-10601"/>
          <a:stretch/>
        </p:blipFill>
        <p:spPr>
          <a:xfrm>
            <a:off x="416616" y="3669792"/>
            <a:ext cx="5068566" cy="3575500"/>
          </a:xfrm>
          <a:prstGeom prst="rect">
            <a:avLst/>
          </a:prstGeom>
        </p:spPr>
      </p:pic>
      <p:pic>
        <p:nvPicPr>
          <p:cNvPr id="6" name="Picture 5">
            <a:extLst>
              <a:ext uri="{FF2B5EF4-FFF2-40B4-BE49-F238E27FC236}">
                <a16:creationId xmlns:a16="http://schemas.microsoft.com/office/drawing/2014/main" id="{5FD7C62C-DD28-424E-A589-23BBA11B9F4A}"/>
              </a:ext>
            </a:extLst>
          </p:cNvPr>
          <p:cNvPicPr>
            <a:picLocks noChangeAspect="1"/>
          </p:cNvPicPr>
          <p:nvPr/>
        </p:nvPicPr>
        <p:blipFill>
          <a:blip r:embed="rId5"/>
          <a:stretch>
            <a:fillRect/>
          </a:stretch>
        </p:blipFill>
        <p:spPr>
          <a:xfrm>
            <a:off x="442605" y="1086838"/>
            <a:ext cx="5042577" cy="3020987"/>
          </a:xfrm>
          <a:prstGeom prst="rect">
            <a:avLst/>
          </a:prstGeom>
        </p:spPr>
      </p:pic>
    </p:spTree>
    <p:extLst>
      <p:ext uri="{BB962C8B-B14F-4D97-AF65-F5344CB8AC3E}">
        <p14:creationId xmlns:p14="http://schemas.microsoft.com/office/powerpoint/2010/main" val="992707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DE730-3750-4810-B5C1-BA4DED18739F}"/>
              </a:ext>
            </a:extLst>
          </p:cNvPr>
          <p:cNvSpPr>
            <a:spLocks noGrp="1"/>
          </p:cNvSpPr>
          <p:nvPr>
            <p:ph type="title"/>
          </p:nvPr>
        </p:nvSpPr>
        <p:spPr/>
        <p:txBody>
          <a:bodyPr>
            <a:normAutofit fontScale="90000"/>
          </a:bodyPr>
          <a:lstStyle/>
          <a:p>
            <a:r>
              <a:rPr lang="en-US" dirty="0"/>
              <a:t>Helpful websites</a:t>
            </a:r>
          </a:p>
        </p:txBody>
      </p:sp>
      <p:sp>
        <p:nvSpPr>
          <p:cNvPr id="3" name="Content Placeholder 2">
            <a:extLst>
              <a:ext uri="{FF2B5EF4-FFF2-40B4-BE49-F238E27FC236}">
                <a16:creationId xmlns:a16="http://schemas.microsoft.com/office/drawing/2014/main" id="{604B1DA9-3163-4B6A-AD02-1227CE408FF3}"/>
              </a:ext>
            </a:extLst>
          </p:cNvPr>
          <p:cNvSpPr>
            <a:spLocks noGrp="1"/>
          </p:cNvSpPr>
          <p:nvPr>
            <p:ph idx="1"/>
          </p:nvPr>
        </p:nvSpPr>
        <p:spPr/>
        <p:txBody>
          <a:bodyPr/>
          <a:lstStyle/>
          <a:p>
            <a:r>
              <a:rPr lang="en-US" dirty="0">
                <a:hlinkClick r:id="rId3"/>
              </a:rPr>
              <a:t>City GIS Mapping</a:t>
            </a:r>
            <a:endParaRPr lang="en-US" dirty="0"/>
          </a:p>
          <a:p>
            <a:pPr marL="0" indent="0">
              <a:buNone/>
            </a:pPr>
            <a:endParaRPr lang="en-US" dirty="0"/>
          </a:p>
          <a:p>
            <a:r>
              <a:rPr lang="en-US" dirty="0">
                <a:hlinkClick r:id="rId4"/>
              </a:rPr>
              <a:t>Bernalillo County Property Assessor</a:t>
            </a:r>
            <a:endParaRPr lang="en-US" dirty="0"/>
          </a:p>
          <a:p>
            <a:pPr marL="0" indent="0">
              <a:buNone/>
            </a:pPr>
            <a:endParaRPr lang="en-US" dirty="0"/>
          </a:p>
          <a:p>
            <a:r>
              <a:rPr lang="en-US" dirty="0">
                <a:hlinkClick r:id="rId5"/>
              </a:rPr>
              <a:t>Metropolitan Redevelopment Agency</a:t>
            </a:r>
            <a:endParaRPr lang="en-US" dirty="0"/>
          </a:p>
          <a:p>
            <a:pPr lvl="1"/>
            <a:r>
              <a:rPr lang="en-US" dirty="0">
                <a:hlinkClick r:id="rId6"/>
              </a:rPr>
              <a:t>Sign up for our newsletter</a:t>
            </a:r>
            <a:endParaRPr lang="en-US" dirty="0"/>
          </a:p>
          <a:p>
            <a:pPr marL="457200" lvl="1" indent="0">
              <a:buNone/>
            </a:pPr>
            <a:endParaRPr lang="en-US" dirty="0"/>
          </a:p>
          <a:p>
            <a:r>
              <a:rPr lang="en-US" dirty="0">
                <a:hlinkClick r:id="rId7"/>
              </a:rPr>
              <a:t>Commercial Association of Realtors New Mexico Property Search</a:t>
            </a:r>
            <a:endParaRPr lang="en-US" dirty="0"/>
          </a:p>
          <a:p>
            <a:endParaRPr lang="en-US" dirty="0"/>
          </a:p>
        </p:txBody>
      </p:sp>
    </p:spTree>
    <p:extLst>
      <p:ext uri="{BB962C8B-B14F-4D97-AF65-F5344CB8AC3E}">
        <p14:creationId xmlns:p14="http://schemas.microsoft.com/office/powerpoint/2010/main" val="2646952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855E5A-AC39-445E-A79C-31E38644515C}"/>
              </a:ext>
            </a:extLst>
          </p:cNvPr>
          <p:cNvSpPr>
            <a:spLocks noGrp="1"/>
          </p:cNvSpPr>
          <p:nvPr>
            <p:ph type="title"/>
          </p:nvPr>
        </p:nvSpPr>
        <p:spPr/>
        <p:txBody>
          <a:bodyPr/>
          <a:lstStyle/>
          <a:p>
            <a:r>
              <a:rPr lang="en-US" dirty="0"/>
              <a:t>Contact Us</a:t>
            </a:r>
          </a:p>
        </p:txBody>
      </p:sp>
      <p:sp>
        <p:nvSpPr>
          <p:cNvPr id="5" name="Content Placeholder 4">
            <a:extLst>
              <a:ext uri="{FF2B5EF4-FFF2-40B4-BE49-F238E27FC236}">
                <a16:creationId xmlns:a16="http://schemas.microsoft.com/office/drawing/2014/main" id="{BCB02229-EAF2-4EDC-8649-3F218E652D10}"/>
              </a:ext>
            </a:extLst>
          </p:cNvPr>
          <p:cNvSpPr>
            <a:spLocks noGrp="1"/>
          </p:cNvSpPr>
          <p:nvPr>
            <p:ph idx="1"/>
          </p:nvPr>
        </p:nvSpPr>
        <p:spPr>
          <a:xfrm>
            <a:off x="4174009" y="1459348"/>
            <a:ext cx="4488872" cy="4516580"/>
          </a:xfrm>
        </p:spPr>
        <p:txBody>
          <a:bodyPr>
            <a:noAutofit/>
          </a:bodyPr>
          <a:lstStyle/>
          <a:p>
            <a:pPr marL="0" indent="0" algn="ctr">
              <a:buNone/>
            </a:pPr>
            <a:r>
              <a:rPr lang="en-US" sz="1600" dirty="0"/>
              <a:t>Todd Clark, CCIM</a:t>
            </a:r>
          </a:p>
          <a:p>
            <a:pPr marL="0" indent="0" algn="ctr">
              <a:buNone/>
            </a:pPr>
            <a:r>
              <a:rPr lang="en-US" sz="1600" dirty="0"/>
              <a:t>New Mexico Apartment Advisors</a:t>
            </a:r>
          </a:p>
          <a:p>
            <a:pPr marL="0" indent="0" algn="ctr">
              <a:buNone/>
            </a:pPr>
            <a:r>
              <a:rPr lang="en-US" sz="1600" dirty="0"/>
              <a:t>tclarke@nmapartment.com</a:t>
            </a:r>
          </a:p>
          <a:p>
            <a:pPr marL="0" indent="0" algn="ctr">
              <a:buNone/>
            </a:pPr>
            <a:endParaRPr lang="en-US" sz="1600" dirty="0"/>
          </a:p>
          <a:p>
            <a:pPr marL="0" indent="0" algn="ctr">
              <a:buNone/>
            </a:pPr>
            <a:r>
              <a:rPr lang="en-US" sz="1600" dirty="0"/>
              <a:t>Dean Kadell</a:t>
            </a:r>
          </a:p>
          <a:p>
            <a:pPr marL="0" indent="0" algn="ctr">
              <a:buNone/>
            </a:pPr>
            <a:r>
              <a:rPr lang="en-US" sz="1600" dirty="0"/>
              <a:t>Assistant Building Safety Manger</a:t>
            </a:r>
          </a:p>
          <a:p>
            <a:pPr marL="0" indent="0" algn="ctr">
              <a:buNone/>
            </a:pPr>
            <a:r>
              <a:rPr lang="en-US" sz="1600" dirty="0"/>
              <a:t>Planning Department, City of Albuquerque</a:t>
            </a:r>
          </a:p>
          <a:p>
            <a:pPr marL="0" indent="0" algn="ctr">
              <a:buNone/>
            </a:pPr>
            <a:r>
              <a:rPr lang="en-US" sz="1600" dirty="0">
                <a:hlinkClick r:id="rId3">
                  <a:extLst>
                    <a:ext uri="{A12FA001-AC4F-418D-AE19-62706E023703}">
                      <ahyp:hlinkClr xmlns:ahyp="http://schemas.microsoft.com/office/drawing/2018/hyperlinkcolor" val="tx"/>
                    </a:ext>
                  </a:extLst>
                </a:hlinkClick>
              </a:rPr>
              <a:t>dkadell@cabq.gov</a:t>
            </a:r>
            <a:endParaRPr lang="en-US" sz="1600" dirty="0"/>
          </a:p>
          <a:p>
            <a:pPr marL="0" indent="0" algn="ctr">
              <a:buNone/>
            </a:pPr>
            <a:r>
              <a:rPr lang="en-US" sz="1600" dirty="0"/>
              <a:t>505-924-3931</a:t>
            </a:r>
          </a:p>
          <a:p>
            <a:pPr marL="0" indent="0" algn="ctr">
              <a:buNone/>
            </a:pPr>
            <a:endParaRPr lang="en-US" sz="1600" dirty="0"/>
          </a:p>
          <a:p>
            <a:pPr marL="0" indent="0" algn="ctr">
              <a:buNone/>
            </a:pPr>
            <a:r>
              <a:rPr lang="en-US" sz="1600" dirty="0"/>
              <a:t>Karen Iverson</a:t>
            </a:r>
          </a:p>
          <a:p>
            <a:pPr marL="0" indent="0" algn="ctr">
              <a:buNone/>
            </a:pPr>
            <a:r>
              <a:rPr lang="en-US" sz="1600" dirty="0"/>
              <a:t>Metropolitan Redevelopment Agency Manager</a:t>
            </a:r>
          </a:p>
          <a:p>
            <a:pPr marL="0" indent="0" algn="ctr">
              <a:buNone/>
            </a:pPr>
            <a:r>
              <a:rPr lang="en-US" sz="1600" dirty="0"/>
              <a:t>City of Albuquerque</a:t>
            </a:r>
          </a:p>
          <a:p>
            <a:pPr marL="0" indent="0" algn="ctr">
              <a:buNone/>
            </a:pPr>
            <a:r>
              <a:rPr lang="en-US" sz="1600" dirty="0">
                <a:hlinkClick r:id="rId4">
                  <a:extLst>
                    <a:ext uri="{A12FA001-AC4F-418D-AE19-62706E023703}">
                      <ahyp:hlinkClr xmlns:ahyp="http://schemas.microsoft.com/office/drawing/2018/hyperlinkcolor" val="tx"/>
                    </a:ext>
                  </a:extLst>
                </a:hlinkClick>
              </a:rPr>
              <a:t>kiverson@cabq.gov</a:t>
            </a:r>
            <a:endParaRPr lang="en-US" sz="1600" dirty="0"/>
          </a:p>
          <a:p>
            <a:pPr marL="0" indent="0" algn="ctr">
              <a:buNone/>
            </a:pPr>
            <a:r>
              <a:rPr lang="en-US" sz="1600" dirty="0"/>
              <a:t>505-924-3814</a:t>
            </a:r>
          </a:p>
        </p:txBody>
      </p:sp>
    </p:spTree>
    <p:extLst>
      <p:ext uri="{BB962C8B-B14F-4D97-AF65-F5344CB8AC3E}">
        <p14:creationId xmlns:p14="http://schemas.microsoft.com/office/powerpoint/2010/main" val="640618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EA53-D0F7-4FAF-9E40-B8575EB01E0C}"/>
              </a:ext>
            </a:extLst>
          </p:cNvPr>
          <p:cNvSpPr>
            <a:spLocks noGrp="1"/>
          </p:cNvSpPr>
          <p:nvPr>
            <p:ph type="title"/>
          </p:nvPr>
        </p:nvSpPr>
        <p:spPr/>
        <p:txBody>
          <a:bodyPr>
            <a:normAutofit fontScale="90000"/>
          </a:bodyPr>
          <a:lstStyle/>
          <a:p>
            <a:r>
              <a:rPr lang="en-US" dirty="0"/>
              <a:t>Agenda</a:t>
            </a:r>
          </a:p>
        </p:txBody>
      </p:sp>
      <p:sp>
        <p:nvSpPr>
          <p:cNvPr id="3" name="Content Placeholder 2">
            <a:extLst>
              <a:ext uri="{FF2B5EF4-FFF2-40B4-BE49-F238E27FC236}">
                <a16:creationId xmlns:a16="http://schemas.microsoft.com/office/drawing/2014/main" id="{D17E9A6C-D7E8-4F15-ABA5-9911A1461B98}"/>
              </a:ext>
            </a:extLst>
          </p:cNvPr>
          <p:cNvSpPr>
            <a:spLocks noGrp="1"/>
          </p:cNvSpPr>
          <p:nvPr>
            <p:ph idx="1"/>
          </p:nvPr>
        </p:nvSpPr>
        <p:spPr>
          <a:xfrm>
            <a:off x="838200" y="1396257"/>
            <a:ext cx="6931823" cy="5282129"/>
          </a:xfrm>
        </p:spPr>
        <p:txBody>
          <a:bodyPr>
            <a:normAutofit/>
          </a:bodyPr>
          <a:lstStyle/>
          <a:p>
            <a:r>
              <a:rPr lang="en-US" sz="2000" b="1" dirty="0"/>
              <a:t>Welcome</a:t>
            </a:r>
          </a:p>
          <a:p>
            <a:pPr marL="457200" lvl="1" indent="0">
              <a:buNone/>
            </a:pPr>
            <a:r>
              <a:rPr lang="en-US" sz="2000" dirty="0"/>
              <a:t>Terry Brunner, Director, Metropolitan Redevelopment Agency</a:t>
            </a:r>
          </a:p>
          <a:p>
            <a:pPr marL="457200" lvl="1" indent="0">
              <a:buNone/>
            </a:pPr>
            <a:endParaRPr lang="en-US" sz="2000" dirty="0"/>
          </a:p>
          <a:p>
            <a:r>
              <a:rPr lang="en-US" sz="2000" b="1" dirty="0"/>
              <a:t>Albuquerque Multi-Family Market Overview</a:t>
            </a:r>
          </a:p>
          <a:p>
            <a:pPr marL="457200" lvl="1" indent="0">
              <a:buNone/>
            </a:pPr>
            <a:r>
              <a:rPr lang="en-US" sz="2000" dirty="0"/>
              <a:t>Todd Clarke, CCIM- New Mexico Apartment Advisors</a:t>
            </a:r>
          </a:p>
          <a:p>
            <a:pPr marL="457200" lvl="1" indent="0">
              <a:buNone/>
            </a:pPr>
            <a:endParaRPr lang="en-US" sz="2000" dirty="0"/>
          </a:p>
          <a:p>
            <a:r>
              <a:rPr lang="en-US" sz="2000" b="1" dirty="0"/>
              <a:t>Metropolitan Redevelopment Incentives</a:t>
            </a:r>
          </a:p>
          <a:p>
            <a:pPr marL="457200" lvl="1" indent="0">
              <a:buNone/>
            </a:pPr>
            <a:r>
              <a:rPr lang="en-US" sz="2000" dirty="0"/>
              <a:t>Karen Iverson, MRA Manager, City of Albuquerque</a:t>
            </a:r>
          </a:p>
          <a:p>
            <a:pPr marL="457200" lvl="1" indent="0">
              <a:buNone/>
            </a:pPr>
            <a:endParaRPr lang="en-US" sz="2000" dirty="0"/>
          </a:p>
          <a:p>
            <a:r>
              <a:rPr lang="en-US" sz="2000" b="1" dirty="0"/>
              <a:t>TIPS on Getting your Building Permit</a:t>
            </a:r>
          </a:p>
          <a:p>
            <a:pPr marL="457200" lvl="1" indent="0">
              <a:buNone/>
            </a:pPr>
            <a:r>
              <a:rPr lang="en-US" sz="2000" dirty="0"/>
              <a:t>Dean Kadell- Assistant Building Safety Manger</a:t>
            </a:r>
          </a:p>
          <a:p>
            <a:pPr marL="457200" lvl="1" indent="0">
              <a:buNone/>
            </a:pPr>
            <a:r>
              <a:rPr lang="en-US" sz="2000" dirty="0"/>
              <a:t>Planning Department, City of Albuquerque</a:t>
            </a:r>
          </a:p>
          <a:p>
            <a:pPr marL="457200" lvl="1" indent="0">
              <a:buNone/>
            </a:pPr>
            <a:endParaRPr lang="en-US" sz="2000" dirty="0"/>
          </a:p>
          <a:p>
            <a:pPr marL="457200" lvl="1" indent="0">
              <a:buNone/>
            </a:pPr>
            <a:endParaRPr lang="en-US" dirty="0"/>
          </a:p>
        </p:txBody>
      </p:sp>
    </p:spTree>
    <p:extLst>
      <p:ext uri="{BB962C8B-B14F-4D97-AF65-F5344CB8AC3E}">
        <p14:creationId xmlns:p14="http://schemas.microsoft.com/office/powerpoint/2010/main" val="2069996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647E-B063-4A48-8ABD-A1ECA87A3DF3}"/>
              </a:ext>
            </a:extLst>
          </p:cNvPr>
          <p:cNvSpPr>
            <a:spLocks noGrp="1"/>
          </p:cNvSpPr>
          <p:nvPr>
            <p:ph type="title"/>
          </p:nvPr>
        </p:nvSpPr>
        <p:spPr/>
        <p:txBody>
          <a:bodyPr>
            <a:normAutofit fontScale="90000"/>
          </a:bodyPr>
          <a:lstStyle/>
          <a:p>
            <a:r>
              <a:rPr lang="en-US" dirty="0"/>
              <a:t>What is the Metropolitan Redevelopment Agency?</a:t>
            </a:r>
          </a:p>
        </p:txBody>
      </p:sp>
      <p:sp>
        <p:nvSpPr>
          <p:cNvPr id="3" name="Content Placeholder 2">
            <a:extLst>
              <a:ext uri="{FF2B5EF4-FFF2-40B4-BE49-F238E27FC236}">
                <a16:creationId xmlns:a16="http://schemas.microsoft.com/office/drawing/2014/main" id="{6B40511C-7970-4079-8F5A-F2ED48418240}"/>
              </a:ext>
            </a:extLst>
          </p:cNvPr>
          <p:cNvSpPr>
            <a:spLocks noGrp="1"/>
          </p:cNvSpPr>
          <p:nvPr>
            <p:ph idx="1"/>
          </p:nvPr>
        </p:nvSpPr>
        <p:spPr>
          <a:xfrm>
            <a:off x="835959" y="1239238"/>
            <a:ext cx="4830055" cy="5096248"/>
          </a:xfrm>
        </p:spPr>
        <p:txBody>
          <a:bodyPr>
            <a:normAutofit fontScale="92500" lnSpcReduction="20000"/>
          </a:bodyPr>
          <a:lstStyle/>
          <a:p>
            <a:pPr marL="0" indent="0">
              <a:buNone/>
            </a:pPr>
            <a:r>
              <a:rPr lang="en-US" sz="2800" dirty="0"/>
              <a:t>MISSION</a:t>
            </a:r>
          </a:p>
          <a:p>
            <a:pPr marL="0" indent="0">
              <a:buNone/>
            </a:pPr>
            <a:endParaRPr lang="en-US" dirty="0"/>
          </a:p>
          <a:p>
            <a:pPr marL="0" indent="0">
              <a:lnSpc>
                <a:spcPct val="150000"/>
              </a:lnSpc>
              <a:buNone/>
            </a:pPr>
            <a:r>
              <a:rPr lang="en-US" sz="2800" dirty="0"/>
              <a:t>Revitalize downtown and the Central Avenue corridor, leading collaborative public-private partnerships that result in catalytic change, investing in sustainable infrastructure, and providing opportunities for local residents and businesses to thrive</a:t>
            </a:r>
          </a:p>
        </p:txBody>
      </p:sp>
      <p:pic>
        <p:nvPicPr>
          <p:cNvPr id="8" name="Picture 7">
            <a:extLst>
              <a:ext uri="{FF2B5EF4-FFF2-40B4-BE49-F238E27FC236}">
                <a16:creationId xmlns:a16="http://schemas.microsoft.com/office/drawing/2014/main" id="{99FF3614-6348-457F-9ECA-72DD1B671B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143" y="1032934"/>
            <a:ext cx="6195857" cy="4267199"/>
          </a:xfrm>
          <a:prstGeom prst="rect">
            <a:avLst/>
          </a:prstGeom>
        </p:spPr>
      </p:pic>
    </p:spTree>
    <p:extLst>
      <p:ext uri="{BB962C8B-B14F-4D97-AF65-F5344CB8AC3E}">
        <p14:creationId xmlns:p14="http://schemas.microsoft.com/office/powerpoint/2010/main" val="210326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7CD9-D0C1-408A-8652-E7569950ACAF}"/>
              </a:ext>
            </a:extLst>
          </p:cNvPr>
          <p:cNvSpPr>
            <a:spLocks noGrp="1"/>
          </p:cNvSpPr>
          <p:nvPr>
            <p:ph type="title"/>
          </p:nvPr>
        </p:nvSpPr>
        <p:spPr/>
        <p:txBody>
          <a:bodyPr>
            <a:normAutofit fontScale="90000"/>
          </a:bodyPr>
          <a:lstStyle/>
          <a:p>
            <a:r>
              <a:rPr lang="en-US" dirty="0"/>
              <a:t>MRA Areas with Approved Plans</a:t>
            </a:r>
          </a:p>
        </p:txBody>
      </p:sp>
      <p:pic>
        <p:nvPicPr>
          <p:cNvPr id="6" name="Picture 5">
            <a:extLst>
              <a:ext uri="{FF2B5EF4-FFF2-40B4-BE49-F238E27FC236}">
                <a16:creationId xmlns:a16="http://schemas.microsoft.com/office/drawing/2014/main" id="{38C9D98A-4E5A-46AF-9DFE-A69A5169F249}"/>
              </a:ext>
            </a:extLst>
          </p:cNvPr>
          <p:cNvPicPr>
            <a:picLocks noChangeAspect="1"/>
          </p:cNvPicPr>
          <p:nvPr/>
        </p:nvPicPr>
        <p:blipFill rotWithShape="1">
          <a:blip r:embed="rId3"/>
          <a:srcRect t="23289" r="1614" b="1756"/>
          <a:stretch/>
        </p:blipFill>
        <p:spPr>
          <a:xfrm>
            <a:off x="0" y="1395984"/>
            <a:ext cx="8961120" cy="5462016"/>
          </a:xfrm>
          <a:prstGeom prst="rect">
            <a:avLst/>
          </a:prstGeom>
        </p:spPr>
      </p:pic>
    </p:spTree>
    <p:extLst>
      <p:ext uri="{BB962C8B-B14F-4D97-AF65-F5344CB8AC3E}">
        <p14:creationId xmlns:p14="http://schemas.microsoft.com/office/powerpoint/2010/main" val="777226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F1416-B4F6-4C03-A121-D6D9058F200D}"/>
              </a:ext>
            </a:extLst>
          </p:cNvPr>
          <p:cNvSpPr>
            <a:spLocks noGrp="1"/>
          </p:cNvSpPr>
          <p:nvPr>
            <p:ph type="title"/>
          </p:nvPr>
        </p:nvSpPr>
        <p:spPr/>
        <p:txBody>
          <a:bodyPr>
            <a:normAutofit fontScale="90000"/>
          </a:bodyPr>
          <a:lstStyle/>
          <a:p>
            <a:r>
              <a:rPr lang="en-US" dirty="0"/>
              <a:t>MRA Impact</a:t>
            </a:r>
          </a:p>
        </p:txBody>
      </p:sp>
      <p:pic>
        <p:nvPicPr>
          <p:cNvPr id="4" name="Picture 3">
            <a:extLst>
              <a:ext uri="{FF2B5EF4-FFF2-40B4-BE49-F238E27FC236}">
                <a16:creationId xmlns:a16="http://schemas.microsoft.com/office/drawing/2014/main" id="{D6F3A8B8-5AEF-489A-B9ED-D08E770043E5}"/>
              </a:ext>
            </a:extLst>
          </p:cNvPr>
          <p:cNvPicPr>
            <a:picLocks noChangeAspect="1"/>
          </p:cNvPicPr>
          <p:nvPr/>
        </p:nvPicPr>
        <p:blipFill>
          <a:blip r:embed="rId3"/>
          <a:stretch>
            <a:fillRect/>
          </a:stretch>
        </p:blipFill>
        <p:spPr>
          <a:xfrm>
            <a:off x="0" y="1506243"/>
            <a:ext cx="12192000" cy="2273277"/>
          </a:xfrm>
          <a:prstGeom prst="rect">
            <a:avLst/>
          </a:prstGeom>
        </p:spPr>
      </p:pic>
      <p:sp>
        <p:nvSpPr>
          <p:cNvPr id="3" name="Rectangle 2">
            <a:extLst>
              <a:ext uri="{FF2B5EF4-FFF2-40B4-BE49-F238E27FC236}">
                <a16:creationId xmlns:a16="http://schemas.microsoft.com/office/drawing/2014/main" id="{E91C7045-BA50-4B9B-944C-CFF367EB8115}"/>
              </a:ext>
            </a:extLst>
          </p:cNvPr>
          <p:cNvSpPr/>
          <p:nvPr/>
        </p:nvSpPr>
        <p:spPr>
          <a:xfrm>
            <a:off x="3048000" y="3075057"/>
            <a:ext cx="6096000" cy="707886"/>
          </a:xfrm>
          <a:prstGeom prst="rect">
            <a:avLst/>
          </a:prstGeom>
        </p:spPr>
        <p:txBody>
          <a:bodyPr>
            <a:spAutoFit/>
          </a:bodyPr>
          <a:lstStyle/>
          <a:p>
            <a:endParaRPr lang="en-US" sz="700" dirty="0">
              <a:latin typeface="Times New Roman" panose="02020603050405020304" pitchFamily="18" charset="0"/>
            </a:endParaRPr>
          </a:p>
          <a:p>
            <a:endParaRPr lang="en-US" sz="1000" b="1" i="1" dirty="0">
              <a:latin typeface="Times New Roman" panose="02020603050405020304" pitchFamily="18" charset="0"/>
            </a:endParaRPr>
          </a:p>
          <a:p>
            <a:endParaRPr lang="en-US" sz="1300" dirty="0">
              <a:latin typeface="Times New Roman" panose="02020603050405020304" pitchFamily="18" charset="0"/>
            </a:endParaRPr>
          </a:p>
          <a:p>
            <a:r>
              <a:rPr lang="en-US" sz="1000" b="1" i="1" dirty="0">
                <a:latin typeface="Times New Roman" panose="02020603050405020304" pitchFamily="18" charset="0"/>
              </a:rPr>
              <a:t> </a:t>
            </a:r>
            <a:r>
              <a:rPr lang="en-US" sz="1000" b="1" i="1" baseline="30000" dirty="0">
                <a:latin typeface="Times New Roman" panose="02020603050405020304" pitchFamily="18" charset="0"/>
              </a:rPr>
              <a:t> </a:t>
            </a:r>
          </a:p>
        </p:txBody>
      </p:sp>
      <p:pic>
        <p:nvPicPr>
          <p:cNvPr id="5" name="Picture 4">
            <a:extLst>
              <a:ext uri="{FF2B5EF4-FFF2-40B4-BE49-F238E27FC236}">
                <a16:creationId xmlns:a16="http://schemas.microsoft.com/office/drawing/2014/main" id="{49A0E283-5A5B-4B0E-9934-F26581ADD0E2}"/>
              </a:ext>
            </a:extLst>
          </p:cNvPr>
          <p:cNvPicPr>
            <a:picLocks noChangeAspect="1"/>
          </p:cNvPicPr>
          <p:nvPr/>
        </p:nvPicPr>
        <p:blipFill rotWithShape="1">
          <a:blip r:embed="rId4"/>
          <a:srcRect t="50485"/>
          <a:stretch/>
        </p:blipFill>
        <p:spPr>
          <a:xfrm>
            <a:off x="0" y="4053840"/>
            <a:ext cx="12184115" cy="2804160"/>
          </a:xfrm>
          <a:prstGeom prst="rect">
            <a:avLst/>
          </a:prstGeom>
        </p:spPr>
      </p:pic>
    </p:spTree>
    <p:extLst>
      <p:ext uri="{BB962C8B-B14F-4D97-AF65-F5344CB8AC3E}">
        <p14:creationId xmlns:p14="http://schemas.microsoft.com/office/powerpoint/2010/main" val="440965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F1A65-31EE-4994-9D1E-D70FAF25B247}"/>
              </a:ext>
            </a:extLst>
          </p:cNvPr>
          <p:cNvSpPr>
            <a:spLocks noGrp="1"/>
          </p:cNvSpPr>
          <p:nvPr>
            <p:ph type="title"/>
          </p:nvPr>
        </p:nvSpPr>
        <p:spPr/>
        <p:txBody>
          <a:bodyPr>
            <a:normAutofit fontScale="90000"/>
          </a:bodyPr>
          <a:lstStyle/>
          <a:p>
            <a:r>
              <a:rPr lang="en-US" dirty="0"/>
              <a:t>Impact Fee Waivers</a:t>
            </a:r>
          </a:p>
        </p:txBody>
      </p:sp>
      <p:sp>
        <p:nvSpPr>
          <p:cNvPr id="3" name="Content Placeholder 2">
            <a:extLst>
              <a:ext uri="{FF2B5EF4-FFF2-40B4-BE49-F238E27FC236}">
                <a16:creationId xmlns:a16="http://schemas.microsoft.com/office/drawing/2014/main" id="{68032EB4-B89D-4092-9640-63F1DDB81973}"/>
              </a:ext>
            </a:extLst>
          </p:cNvPr>
          <p:cNvSpPr>
            <a:spLocks noGrp="1"/>
          </p:cNvSpPr>
          <p:nvPr>
            <p:ph idx="1"/>
          </p:nvPr>
        </p:nvSpPr>
        <p:spPr>
          <a:xfrm>
            <a:off x="619769" y="1600700"/>
            <a:ext cx="5564841" cy="4916633"/>
          </a:xfrm>
        </p:spPr>
        <p:txBody>
          <a:bodyPr>
            <a:normAutofit/>
          </a:bodyPr>
          <a:lstStyle/>
          <a:p>
            <a:pPr>
              <a:spcBef>
                <a:spcPts val="0"/>
              </a:spcBef>
              <a:spcAft>
                <a:spcPts val="1800"/>
              </a:spcAft>
            </a:pPr>
            <a:r>
              <a:rPr lang="en-US" sz="2000" dirty="0"/>
              <a:t>Applies to any project in a metropolitan redevelopment area</a:t>
            </a:r>
          </a:p>
          <a:p>
            <a:pPr>
              <a:spcBef>
                <a:spcPts val="0"/>
              </a:spcBef>
              <a:spcAft>
                <a:spcPts val="1800"/>
              </a:spcAft>
            </a:pPr>
            <a:r>
              <a:rPr lang="en-US" sz="2000" dirty="0"/>
              <a:t>Waiver is automatic</a:t>
            </a:r>
          </a:p>
          <a:p>
            <a:pPr>
              <a:spcBef>
                <a:spcPts val="0"/>
              </a:spcBef>
              <a:spcAft>
                <a:spcPts val="1800"/>
              </a:spcAft>
            </a:pPr>
            <a:r>
              <a:rPr lang="en-US" sz="2000" dirty="0"/>
              <a:t>City will waive parks, street, open space, trails, police, fire, and drainage impact fees</a:t>
            </a:r>
          </a:p>
          <a:p>
            <a:pPr>
              <a:spcBef>
                <a:spcPts val="0"/>
              </a:spcBef>
              <a:spcAft>
                <a:spcPts val="1800"/>
              </a:spcAft>
            </a:pPr>
            <a:r>
              <a:rPr lang="en-US" sz="2000" dirty="0"/>
              <a:t>Does NOT waive sewer, water, building plan review or building permit fees</a:t>
            </a:r>
          </a:p>
          <a:p>
            <a:pPr>
              <a:spcBef>
                <a:spcPts val="0"/>
              </a:spcBef>
              <a:spcAft>
                <a:spcPts val="1800"/>
              </a:spcAft>
            </a:pPr>
            <a:r>
              <a:rPr lang="en-US" sz="2000" dirty="0"/>
              <a:t>Approximate value $1,500/ multi-family unit</a:t>
            </a:r>
          </a:p>
          <a:p>
            <a:pPr marL="0" indent="0">
              <a:buNone/>
            </a:pPr>
            <a:endParaRPr lang="en-US" dirty="0"/>
          </a:p>
        </p:txBody>
      </p:sp>
      <p:pic>
        <p:nvPicPr>
          <p:cNvPr id="4" name="Picture 3">
            <a:extLst>
              <a:ext uri="{FF2B5EF4-FFF2-40B4-BE49-F238E27FC236}">
                <a16:creationId xmlns:a16="http://schemas.microsoft.com/office/drawing/2014/main" id="{E421EB19-A36B-49A5-992B-825BDB8A11C4}"/>
              </a:ext>
            </a:extLst>
          </p:cNvPr>
          <p:cNvPicPr>
            <a:picLocks noChangeAspect="1"/>
          </p:cNvPicPr>
          <p:nvPr/>
        </p:nvPicPr>
        <p:blipFill>
          <a:blip r:embed="rId3"/>
          <a:stretch>
            <a:fillRect/>
          </a:stretch>
        </p:blipFill>
        <p:spPr>
          <a:xfrm>
            <a:off x="6400800" y="1239238"/>
            <a:ext cx="5652922" cy="3820886"/>
          </a:xfrm>
          <a:prstGeom prst="rect">
            <a:avLst/>
          </a:prstGeom>
        </p:spPr>
      </p:pic>
    </p:spTree>
    <p:extLst>
      <p:ext uri="{BB962C8B-B14F-4D97-AF65-F5344CB8AC3E}">
        <p14:creationId xmlns:p14="http://schemas.microsoft.com/office/powerpoint/2010/main" val="2099433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D7CD9-D0C1-408A-8652-E7569950ACAF}"/>
              </a:ext>
            </a:extLst>
          </p:cNvPr>
          <p:cNvSpPr>
            <a:spLocks noGrp="1"/>
          </p:cNvSpPr>
          <p:nvPr>
            <p:ph type="title"/>
          </p:nvPr>
        </p:nvSpPr>
        <p:spPr/>
        <p:txBody>
          <a:bodyPr>
            <a:normAutofit fontScale="90000"/>
          </a:bodyPr>
          <a:lstStyle/>
          <a:p>
            <a:r>
              <a:rPr lang="en-US" dirty="0"/>
              <a:t>Brownfield Remediation Loans</a:t>
            </a:r>
          </a:p>
        </p:txBody>
      </p:sp>
      <p:sp>
        <p:nvSpPr>
          <p:cNvPr id="3" name="Content Placeholder 2">
            <a:extLst>
              <a:ext uri="{FF2B5EF4-FFF2-40B4-BE49-F238E27FC236}">
                <a16:creationId xmlns:a16="http://schemas.microsoft.com/office/drawing/2014/main" id="{E5D8EE93-17A2-41AB-A6C4-D653F4A197D5}"/>
              </a:ext>
            </a:extLst>
          </p:cNvPr>
          <p:cNvSpPr>
            <a:spLocks noGrp="1"/>
          </p:cNvSpPr>
          <p:nvPr>
            <p:ph idx="1"/>
          </p:nvPr>
        </p:nvSpPr>
        <p:spPr>
          <a:xfrm>
            <a:off x="672673" y="1239238"/>
            <a:ext cx="4944355" cy="5278095"/>
          </a:xfrm>
        </p:spPr>
        <p:txBody>
          <a:bodyPr/>
          <a:lstStyle/>
          <a:p>
            <a:pPr>
              <a:spcBef>
                <a:spcPts val="0"/>
              </a:spcBef>
              <a:spcAft>
                <a:spcPts val="1800"/>
              </a:spcAft>
            </a:pPr>
            <a:r>
              <a:rPr lang="en-US" sz="2000" dirty="0"/>
              <a:t>Revolving Loan from EPA</a:t>
            </a:r>
          </a:p>
          <a:p>
            <a:pPr>
              <a:spcBef>
                <a:spcPts val="0"/>
              </a:spcBef>
              <a:spcAft>
                <a:spcPts val="1800"/>
              </a:spcAft>
            </a:pPr>
            <a:r>
              <a:rPr lang="en-US" sz="2000" dirty="0"/>
              <a:t>$450,000 available</a:t>
            </a:r>
          </a:p>
          <a:p>
            <a:pPr>
              <a:spcBef>
                <a:spcPts val="0"/>
              </a:spcBef>
              <a:spcAft>
                <a:spcPts val="1800"/>
              </a:spcAft>
            </a:pPr>
            <a:r>
              <a:rPr lang="en-US" sz="2000" dirty="0"/>
              <a:t>At least 2% Interest Rate</a:t>
            </a:r>
          </a:p>
          <a:p>
            <a:pPr>
              <a:spcBef>
                <a:spcPts val="0"/>
              </a:spcBef>
              <a:spcAft>
                <a:spcPts val="1800"/>
              </a:spcAft>
            </a:pPr>
            <a:r>
              <a:rPr lang="en-US" sz="2000" dirty="0"/>
              <a:t>Repayment terms are flexible, but can not exceed 10 years</a:t>
            </a:r>
          </a:p>
          <a:p>
            <a:pPr>
              <a:spcBef>
                <a:spcPts val="0"/>
              </a:spcBef>
              <a:spcAft>
                <a:spcPts val="1800"/>
              </a:spcAft>
            </a:pPr>
            <a:r>
              <a:rPr lang="en-US" sz="2000" dirty="0"/>
              <a:t>Must have completed a Phase 1 within 180 days AND prior to assuming ownership</a:t>
            </a:r>
          </a:p>
          <a:p>
            <a:pPr>
              <a:spcBef>
                <a:spcPts val="0"/>
              </a:spcBef>
              <a:spcAft>
                <a:spcPts val="1800"/>
              </a:spcAft>
            </a:pPr>
            <a:r>
              <a:rPr lang="en-US" sz="2000" dirty="0"/>
              <a:t>Project must include an end use; stabilization does not qualify</a:t>
            </a:r>
          </a:p>
          <a:p>
            <a:pPr>
              <a:spcBef>
                <a:spcPts val="0"/>
              </a:spcBef>
              <a:spcAft>
                <a:spcPts val="1800"/>
              </a:spcAft>
            </a:pPr>
            <a:r>
              <a:rPr lang="en-US" sz="2000" dirty="0"/>
              <a:t>Must have site control- deed, lease or option</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A8B93AD4-984E-481D-80F8-063F2D2E8B5F}"/>
              </a:ext>
            </a:extLst>
          </p:cNvPr>
          <p:cNvPicPr>
            <a:picLocks noChangeAspect="1"/>
          </p:cNvPicPr>
          <p:nvPr/>
        </p:nvPicPr>
        <p:blipFill>
          <a:blip r:embed="rId3"/>
          <a:stretch>
            <a:fillRect/>
          </a:stretch>
        </p:blipFill>
        <p:spPr>
          <a:xfrm>
            <a:off x="6096000" y="3152287"/>
            <a:ext cx="4477937" cy="3365046"/>
          </a:xfrm>
          <a:prstGeom prst="rect">
            <a:avLst/>
          </a:prstGeom>
        </p:spPr>
      </p:pic>
      <p:pic>
        <p:nvPicPr>
          <p:cNvPr id="5" name="Picture 4">
            <a:extLst>
              <a:ext uri="{FF2B5EF4-FFF2-40B4-BE49-F238E27FC236}">
                <a16:creationId xmlns:a16="http://schemas.microsoft.com/office/drawing/2014/main" id="{6B4B2B2A-45BD-4230-B53F-6B6A7488A7A3}"/>
              </a:ext>
            </a:extLst>
          </p:cNvPr>
          <p:cNvPicPr>
            <a:picLocks noChangeAspect="1"/>
          </p:cNvPicPr>
          <p:nvPr/>
        </p:nvPicPr>
        <p:blipFill>
          <a:blip r:embed="rId4"/>
          <a:stretch>
            <a:fillRect/>
          </a:stretch>
        </p:blipFill>
        <p:spPr>
          <a:xfrm>
            <a:off x="7778344" y="207126"/>
            <a:ext cx="4201435" cy="2824843"/>
          </a:xfrm>
          <a:prstGeom prst="rect">
            <a:avLst/>
          </a:prstGeom>
        </p:spPr>
      </p:pic>
    </p:spTree>
    <p:extLst>
      <p:ext uri="{BB962C8B-B14F-4D97-AF65-F5344CB8AC3E}">
        <p14:creationId xmlns:p14="http://schemas.microsoft.com/office/powerpoint/2010/main" val="106262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13C3-3D68-41FF-986A-38136E026189}"/>
              </a:ext>
            </a:extLst>
          </p:cNvPr>
          <p:cNvSpPr>
            <a:spLocks noGrp="1"/>
          </p:cNvSpPr>
          <p:nvPr>
            <p:ph type="title"/>
          </p:nvPr>
        </p:nvSpPr>
        <p:spPr/>
        <p:txBody>
          <a:bodyPr>
            <a:normAutofit fontScale="90000"/>
          </a:bodyPr>
          <a:lstStyle/>
          <a:p>
            <a:r>
              <a:rPr lang="en-US" dirty="0"/>
              <a:t>Redevelopment Tax Abatement Overview</a:t>
            </a:r>
          </a:p>
        </p:txBody>
      </p:sp>
      <p:sp>
        <p:nvSpPr>
          <p:cNvPr id="3" name="Content Placeholder 2">
            <a:extLst>
              <a:ext uri="{FF2B5EF4-FFF2-40B4-BE49-F238E27FC236}">
                <a16:creationId xmlns:a16="http://schemas.microsoft.com/office/drawing/2014/main" id="{E7F83C91-E1D1-4257-90CE-89BF8DEF9FCA}"/>
              </a:ext>
            </a:extLst>
          </p:cNvPr>
          <p:cNvSpPr>
            <a:spLocks noGrp="1"/>
          </p:cNvSpPr>
          <p:nvPr>
            <p:ph idx="1"/>
          </p:nvPr>
        </p:nvSpPr>
        <p:spPr>
          <a:xfrm>
            <a:off x="835959" y="1239238"/>
            <a:ext cx="5058655" cy="5145233"/>
          </a:xfrm>
        </p:spPr>
        <p:txBody>
          <a:bodyPr/>
          <a:lstStyle/>
          <a:p>
            <a:pPr>
              <a:spcBef>
                <a:spcPts val="0"/>
              </a:spcBef>
              <a:spcAft>
                <a:spcPts val="1800"/>
              </a:spcAft>
            </a:pPr>
            <a:r>
              <a:rPr lang="en-US" sz="2000" dirty="0"/>
              <a:t>Abates incremental property taxes for 7-years</a:t>
            </a:r>
          </a:p>
          <a:p>
            <a:pPr>
              <a:spcBef>
                <a:spcPts val="0"/>
              </a:spcBef>
              <a:spcAft>
                <a:spcPts val="1800"/>
              </a:spcAft>
            </a:pPr>
            <a:r>
              <a:rPr lang="en-US" sz="2000" dirty="0"/>
              <a:t>Abates all jurisdictions taxes</a:t>
            </a:r>
          </a:p>
          <a:p>
            <a:pPr>
              <a:spcBef>
                <a:spcPts val="0"/>
              </a:spcBef>
              <a:spcAft>
                <a:spcPts val="1800"/>
              </a:spcAft>
            </a:pPr>
            <a:r>
              <a:rPr lang="en-US" sz="2000" dirty="0"/>
              <a:t>Taxes before development must continue to be paid (PILOT)</a:t>
            </a:r>
          </a:p>
          <a:p>
            <a:pPr>
              <a:spcBef>
                <a:spcPts val="0"/>
              </a:spcBef>
              <a:spcAft>
                <a:spcPts val="1800"/>
              </a:spcAft>
            </a:pPr>
            <a:r>
              <a:rPr lang="en-US" sz="2000" dirty="0"/>
              <a:t>City takes ownership of property and leases back to developer/owner</a:t>
            </a:r>
          </a:p>
          <a:p>
            <a:pPr>
              <a:spcBef>
                <a:spcPts val="0"/>
              </a:spcBef>
              <a:spcAft>
                <a:spcPts val="1800"/>
              </a:spcAft>
            </a:pPr>
            <a:r>
              <a:rPr lang="en-US" sz="2000" dirty="0"/>
              <a:t>City subordinates to lender</a:t>
            </a:r>
          </a:p>
          <a:p>
            <a:pPr>
              <a:spcBef>
                <a:spcPts val="0"/>
              </a:spcBef>
              <a:spcAft>
                <a:spcPts val="1800"/>
              </a:spcAft>
            </a:pPr>
            <a:r>
              <a:rPr lang="en-US" sz="2000" dirty="0"/>
              <a:t>Approximate value $8,000- $11,000 per unit</a:t>
            </a:r>
          </a:p>
          <a:p>
            <a:endParaRPr lang="en-US" dirty="0"/>
          </a:p>
        </p:txBody>
      </p:sp>
      <p:pic>
        <p:nvPicPr>
          <p:cNvPr id="5" name="Picture 4">
            <a:extLst>
              <a:ext uri="{FF2B5EF4-FFF2-40B4-BE49-F238E27FC236}">
                <a16:creationId xmlns:a16="http://schemas.microsoft.com/office/drawing/2014/main" id="{FD37C1AE-4A18-4834-9B63-D32992936D66}"/>
              </a:ext>
            </a:extLst>
          </p:cNvPr>
          <p:cNvPicPr>
            <a:picLocks noChangeAspect="1"/>
          </p:cNvPicPr>
          <p:nvPr/>
        </p:nvPicPr>
        <p:blipFill rotWithShape="1">
          <a:blip r:embed="rId3">
            <a:extLst>
              <a:ext uri="{28A0092B-C50C-407E-A947-70E740481C1C}">
                <a14:useLocalDpi xmlns:a14="http://schemas.microsoft.com/office/drawing/2010/main" val="0"/>
              </a:ext>
            </a:extLst>
          </a:blip>
          <a:srcRect b="61190"/>
          <a:stretch/>
        </p:blipFill>
        <p:spPr>
          <a:xfrm>
            <a:off x="6527945" y="1024728"/>
            <a:ext cx="5299364" cy="2661557"/>
          </a:xfrm>
          <a:prstGeom prst="rect">
            <a:avLst/>
          </a:prstGeom>
        </p:spPr>
      </p:pic>
      <p:pic>
        <p:nvPicPr>
          <p:cNvPr id="6" name="Picture 5">
            <a:extLst>
              <a:ext uri="{FF2B5EF4-FFF2-40B4-BE49-F238E27FC236}">
                <a16:creationId xmlns:a16="http://schemas.microsoft.com/office/drawing/2014/main" id="{9885ED73-ED13-4219-A73A-37B052BCCCA8}"/>
              </a:ext>
            </a:extLst>
          </p:cNvPr>
          <p:cNvPicPr>
            <a:picLocks noChangeAspect="1"/>
          </p:cNvPicPr>
          <p:nvPr/>
        </p:nvPicPr>
        <p:blipFill rotWithShape="1">
          <a:blip r:embed="rId4">
            <a:extLst>
              <a:ext uri="{28A0092B-C50C-407E-A947-70E740481C1C}">
                <a14:useLocalDpi xmlns:a14="http://schemas.microsoft.com/office/drawing/2010/main" val="0"/>
              </a:ext>
            </a:extLst>
          </a:blip>
          <a:srcRect l="5978" t="4968" r="5457" b="45859"/>
          <a:stretch/>
        </p:blipFill>
        <p:spPr>
          <a:xfrm>
            <a:off x="6527945" y="3686285"/>
            <a:ext cx="5325054" cy="2284684"/>
          </a:xfrm>
          <a:prstGeom prst="rect">
            <a:avLst/>
          </a:prstGeom>
        </p:spPr>
      </p:pic>
    </p:spTree>
    <p:extLst>
      <p:ext uri="{BB962C8B-B14F-4D97-AF65-F5344CB8AC3E}">
        <p14:creationId xmlns:p14="http://schemas.microsoft.com/office/powerpoint/2010/main" val="40224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D5DC-2355-4575-8625-7A58CE57A9FE}"/>
              </a:ext>
            </a:extLst>
          </p:cNvPr>
          <p:cNvSpPr>
            <a:spLocks noGrp="1"/>
          </p:cNvSpPr>
          <p:nvPr>
            <p:ph type="title"/>
          </p:nvPr>
        </p:nvSpPr>
        <p:spPr/>
        <p:txBody>
          <a:bodyPr>
            <a:normAutofit fontScale="90000"/>
          </a:bodyPr>
          <a:lstStyle/>
          <a:p>
            <a:r>
              <a:rPr lang="en-US" dirty="0"/>
              <a:t>Redevelopment Tax Abatement Criteria</a:t>
            </a:r>
          </a:p>
        </p:txBody>
      </p:sp>
      <p:sp>
        <p:nvSpPr>
          <p:cNvPr id="3" name="Content Placeholder 2">
            <a:extLst>
              <a:ext uri="{FF2B5EF4-FFF2-40B4-BE49-F238E27FC236}">
                <a16:creationId xmlns:a16="http://schemas.microsoft.com/office/drawing/2014/main" id="{AF1D1E26-07FB-483F-A1A1-0A6B687AB3E0}"/>
              </a:ext>
            </a:extLst>
          </p:cNvPr>
          <p:cNvSpPr>
            <a:spLocks noGrp="1"/>
          </p:cNvSpPr>
          <p:nvPr>
            <p:ph idx="1"/>
          </p:nvPr>
        </p:nvSpPr>
        <p:spPr>
          <a:xfrm>
            <a:off x="835959" y="1320881"/>
            <a:ext cx="5260041" cy="4443105"/>
          </a:xfrm>
        </p:spPr>
        <p:txBody>
          <a:bodyPr>
            <a:normAutofit/>
          </a:bodyPr>
          <a:lstStyle/>
          <a:p>
            <a:pPr marL="0" indent="0">
              <a:buNone/>
            </a:pPr>
            <a:r>
              <a:rPr lang="en-US" sz="2000" b="1" dirty="0"/>
              <a:t>Must meet threshold criteria</a:t>
            </a:r>
          </a:p>
          <a:p>
            <a:r>
              <a:rPr lang="en-US" sz="2000" dirty="0"/>
              <a:t>Located in a metropolitan redevelopment area</a:t>
            </a:r>
          </a:p>
          <a:p>
            <a:pPr marL="0" indent="0">
              <a:buNone/>
            </a:pPr>
            <a:endParaRPr lang="en-US" sz="2000" dirty="0"/>
          </a:p>
          <a:p>
            <a:r>
              <a:rPr lang="en-US" sz="2000" dirty="0"/>
              <a:t>Site Control- Deed, lease, or option</a:t>
            </a:r>
          </a:p>
          <a:p>
            <a:pPr marL="0" indent="0">
              <a:buNone/>
            </a:pPr>
            <a:endParaRPr lang="en-US" sz="2000" dirty="0"/>
          </a:p>
          <a:p>
            <a:r>
              <a:rPr lang="en-US" sz="2000" dirty="0"/>
              <a:t>Minimum project size (must meet one)</a:t>
            </a:r>
          </a:p>
          <a:p>
            <a:pPr lvl="1"/>
            <a:r>
              <a:rPr lang="en-US" sz="2000" dirty="0"/>
              <a:t>Hard construction cost $2M</a:t>
            </a:r>
          </a:p>
          <a:p>
            <a:pPr lvl="1"/>
            <a:r>
              <a:rPr lang="en-US" sz="2000" dirty="0"/>
              <a:t>Minimum 8 new units</a:t>
            </a:r>
          </a:p>
          <a:p>
            <a:pPr lvl="1"/>
            <a:r>
              <a:rPr lang="en-US" sz="2000" dirty="0"/>
              <a:t>15,000 sq. ft. commercial space</a:t>
            </a:r>
          </a:p>
          <a:p>
            <a:pPr marL="457200" lvl="1" indent="0">
              <a:buNone/>
            </a:pPr>
            <a:endParaRPr lang="en-US" sz="2000" dirty="0"/>
          </a:p>
          <a:p>
            <a:r>
              <a:rPr lang="en-US" sz="2000" dirty="0"/>
              <a:t>Minimum community benefit score of 100</a:t>
            </a:r>
          </a:p>
        </p:txBody>
      </p:sp>
      <p:sp>
        <p:nvSpPr>
          <p:cNvPr id="4" name="Content Placeholder 2">
            <a:extLst>
              <a:ext uri="{FF2B5EF4-FFF2-40B4-BE49-F238E27FC236}">
                <a16:creationId xmlns:a16="http://schemas.microsoft.com/office/drawing/2014/main" id="{42D58692-1931-4613-B91D-6086166E37D4}"/>
              </a:ext>
            </a:extLst>
          </p:cNvPr>
          <p:cNvSpPr txBox="1">
            <a:spLocks/>
          </p:cNvSpPr>
          <p:nvPr/>
        </p:nvSpPr>
        <p:spPr>
          <a:xfrm>
            <a:off x="6523744" y="1320881"/>
            <a:ext cx="5260041" cy="4104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SzPct val="150000"/>
              <a:buFont typeface="Wingdings" panose="05000000000000000000" pitchFamily="2" charset="2"/>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SzPct val="150000"/>
              <a:buFont typeface="Courier New" panose="02070309020205020404" pitchFamily="49" charset="0"/>
              <a:buChar char="o"/>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Must meet evaluation criteria</a:t>
            </a:r>
          </a:p>
          <a:p>
            <a:r>
              <a:rPr lang="en-US" sz="2000" dirty="0"/>
              <a:t>Redevelopment Goals</a:t>
            </a:r>
          </a:p>
          <a:p>
            <a:pPr lvl="1"/>
            <a:r>
              <a:rPr lang="en-US" sz="2000" dirty="0"/>
              <a:t>Eliminating of blighted conditions</a:t>
            </a:r>
          </a:p>
          <a:p>
            <a:pPr lvl="1"/>
            <a:r>
              <a:rPr lang="en-US" sz="2000" dirty="0"/>
              <a:t>Meets MRA plan goals</a:t>
            </a:r>
          </a:p>
          <a:p>
            <a:pPr lvl="1"/>
            <a:r>
              <a:rPr lang="en-US" sz="2000" dirty="0"/>
              <a:t>Demolition of viable buildings avoided</a:t>
            </a:r>
          </a:p>
          <a:p>
            <a:pPr lvl="1"/>
            <a:r>
              <a:rPr lang="en-US" sz="2000" dirty="0"/>
              <a:t>Relocation of businesses/residents avoided</a:t>
            </a:r>
          </a:p>
          <a:p>
            <a:pPr marL="0" indent="0">
              <a:buNone/>
            </a:pPr>
            <a:endParaRPr lang="en-US" sz="2000" dirty="0"/>
          </a:p>
          <a:p>
            <a:r>
              <a:rPr lang="en-US" sz="2000" dirty="0"/>
              <a:t>Buildings must be aesthetically pleasing with variation in color, texture, and scale.</a:t>
            </a:r>
          </a:p>
          <a:p>
            <a:pPr marL="0" indent="0">
              <a:buNone/>
            </a:pPr>
            <a:endParaRPr lang="en-US" sz="2000" dirty="0"/>
          </a:p>
          <a:p>
            <a:r>
              <a:rPr lang="en-US" sz="2000" dirty="0"/>
              <a:t>Applicant experience with similar projects</a:t>
            </a:r>
          </a:p>
          <a:p>
            <a:pPr marL="0" indent="0">
              <a:buNone/>
            </a:pPr>
            <a:endParaRPr lang="en-US" dirty="0"/>
          </a:p>
        </p:txBody>
      </p:sp>
    </p:spTree>
    <p:extLst>
      <p:ext uri="{BB962C8B-B14F-4D97-AF65-F5344CB8AC3E}">
        <p14:creationId xmlns:p14="http://schemas.microsoft.com/office/powerpoint/2010/main" val="3672995773"/>
      </p:ext>
    </p:extLst>
  </p:cSld>
  <p:clrMapOvr>
    <a:masterClrMapping/>
  </p:clrMapOvr>
</p:sld>
</file>

<file path=ppt/theme/theme1.xml><?xml version="1.0" encoding="utf-8"?>
<a:theme xmlns:a="http://schemas.openxmlformats.org/drawingml/2006/main" name="Office Theme">
  <a:themeElements>
    <a:clrScheme name="MRA Pallett">
      <a:dk1>
        <a:sysClr val="windowText" lastClr="000000"/>
      </a:dk1>
      <a:lt1>
        <a:srgbClr val="E9D9C0"/>
      </a:lt1>
      <a:dk2>
        <a:srgbClr val="44546A"/>
      </a:dk2>
      <a:lt2>
        <a:srgbClr val="C9BEB8"/>
      </a:lt2>
      <a:accent1>
        <a:srgbClr val="9C261B"/>
      </a:accent1>
      <a:accent2>
        <a:srgbClr val="CE5C28"/>
      </a:accent2>
      <a:accent3>
        <a:srgbClr val="008275"/>
      </a:accent3>
      <a:accent4>
        <a:srgbClr val="FFFFFF"/>
      </a:accent4>
      <a:accent5>
        <a:srgbClr val="FFFFFF"/>
      </a:accent5>
      <a:accent6>
        <a:srgbClr val="FFFFFF"/>
      </a:accent6>
      <a:hlink>
        <a:srgbClr val="0563C1"/>
      </a:hlink>
      <a:folHlink>
        <a:srgbClr val="954F72"/>
      </a:folHlink>
    </a:clrScheme>
    <a:fontScheme name="MRA Font">
      <a:majorFont>
        <a:latin typeface="Publica Play"/>
        <a:ea typeface=""/>
        <a:cs typeface=""/>
      </a:majorFont>
      <a:minorFont>
        <a:latin typeface="Roboto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1791</TotalTime>
  <Words>921</Words>
  <Application>Microsoft Office PowerPoint</Application>
  <PresentationFormat>Widescreen</PresentationFormat>
  <Paragraphs>171</Paragraphs>
  <Slides>16</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Courier New</vt:lpstr>
      <vt:lpstr>Publica Play</vt:lpstr>
      <vt:lpstr>Roboto Condensed</vt:lpstr>
      <vt:lpstr>Times New Roman</vt:lpstr>
      <vt:lpstr>Wingdings</vt:lpstr>
      <vt:lpstr>Office Theme</vt:lpstr>
      <vt:lpstr>MRA Toolkit for Developers</vt:lpstr>
      <vt:lpstr>Agenda</vt:lpstr>
      <vt:lpstr>What is the Metropolitan Redevelopment Agency?</vt:lpstr>
      <vt:lpstr>MRA Areas with Approved Plans</vt:lpstr>
      <vt:lpstr>MRA Impact</vt:lpstr>
      <vt:lpstr>Impact Fee Waivers</vt:lpstr>
      <vt:lpstr>Brownfield Remediation Loans</vt:lpstr>
      <vt:lpstr>Redevelopment Tax Abatement Overview</vt:lpstr>
      <vt:lpstr>Redevelopment Tax Abatement Criteria</vt:lpstr>
      <vt:lpstr>Redevelopment Tax Abatement Process</vt:lpstr>
      <vt:lpstr>MRA Competitive Grants/Loans</vt:lpstr>
      <vt:lpstr>Request for Proposal for MRA Controlled Land</vt:lpstr>
      <vt:lpstr>Storefront Grants</vt:lpstr>
      <vt:lpstr>Albuquerque Rail Trail</vt:lpstr>
      <vt:lpstr>Helpful websites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Iverson, Karen R.</dc:creator>
  <cp:lastModifiedBy>Iverson, Karen R.</cp:lastModifiedBy>
  <cp:revision>69</cp:revision>
  <dcterms:created xsi:type="dcterms:W3CDTF">2022-02-17T18:56:45Z</dcterms:created>
  <dcterms:modified xsi:type="dcterms:W3CDTF">2022-11-16T01:26:41Z</dcterms:modified>
</cp:coreProperties>
</file>