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1" r:id="rId3"/>
    <p:sldId id="262" r:id="rId4"/>
    <p:sldId id="258" r:id="rId5"/>
    <p:sldId id="388" r:id="rId6"/>
    <p:sldId id="392" r:id="rId7"/>
    <p:sldId id="391" r:id="rId8"/>
    <p:sldId id="256" r:id="rId9"/>
    <p:sldId id="390" r:id="rId10"/>
    <p:sldId id="393" r:id="rId11"/>
    <p:sldId id="387" r:id="rId12"/>
    <p:sldId id="384" r:id="rId13"/>
    <p:sldId id="401" r:id="rId14"/>
    <p:sldId id="337" r:id="rId15"/>
    <p:sldId id="394" r:id="rId16"/>
    <p:sldId id="395" r:id="rId17"/>
    <p:sldId id="400" r:id="rId18"/>
    <p:sldId id="396" r:id="rId19"/>
    <p:sldId id="389"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749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6E692-CFBF-41B3-BBB1-258868B5DBB2}"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05FD8-5D66-4497-B52E-C1AED8EC84D2}" type="slidenum">
              <a:rPr lang="en-US" smtClean="0"/>
              <a:t>‹#›</a:t>
            </a:fld>
            <a:endParaRPr lang="en-US"/>
          </a:p>
        </p:txBody>
      </p:sp>
    </p:spTree>
    <p:extLst>
      <p:ext uri="{BB962C8B-B14F-4D97-AF65-F5344CB8AC3E}">
        <p14:creationId xmlns:p14="http://schemas.microsoft.com/office/powerpoint/2010/main" val="240524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Presentation Opener Slide</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a:t>Cristina</a:t>
            </a:r>
            <a:endParaRPr dirty="0"/>
          </a:p>
        </p:txBody>
      </p:sp>
      <p:sp>
        <p:nvSpPr>
          <p:cNvPr id="99" name="Google Shape;99;p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0284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1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85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57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Basic Layout (right)</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01178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Basic Layout (right)</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Basic Layout (right)</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62170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19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8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4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27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70671-B420-0141-AF85-EDD3DDC9E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00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19217" y="4560893"/>
            <a:ext cx="5753740" cy="3731640"/>
          </a:xfrm>
          <a:prstGeom prst="rect">
            <a:avLst/>
          </a:prstGeom>
          <a:noFill/>
          <a:ln>
            <a:noFill/>
          </a:ln>
        </p:spPr>
        <p:txBody>
          <a:bodyPr spcFirstLastPara="1" wrap="square" lIns="95230" tIns="47602" rIns="95230" bIns="47602" anchor="t" anchorCtr="0">
            <a:noAutofit/>
          </a:bodyPr>
          <a:lstStyle/>
          <a:p>
            <a:endParaRPr lang="en-US" dirty="0"/>
          </a:p>
        </p:txBody>
      </p:sp>
      <p:sp>
        <p:nvSpPr>
          <p:cNvPr id="99" name="Google Shape;99;p2:notes"/>
          <p:cNvSpPr txBox="1">
            <a:spLocks noGrp="1"/>
          </p:cNvSpPr>
          <p:nvPr>
            <p:ph type="sldNum" idx="12"/>
          </p:nvPr>
        </p:nvSpPr>
        <p:spPr>
          <a:xfrm>
            <a:off x="4073902" y="9001678"/>
            <a:ext cx="3116609" cy="475504"/>
          </a:xfrm>
          <a:prstGeom prst="rect">
            <a:avLst/>
          </a:prstGeom>
          <a:noFill/>
          <a:ln>
            <a:noFill/>
          </a:ln>
        </p:spPr>
        <p:txBody>
          <a:bodyPr spcFirstLastPara="1" wrap="square" lIns="95230" tIns="47602" rIns="95230" bIns="476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6128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6756-6BB0-4250-B1B2-37BAD6F9C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72071-BD66-493F-8F26-B7393F939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9C4ED-AAA4-4F7F-B6A8-7AE885D89595}"/>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5" name="Footer Placeholder 4">
            <a:extLst>
              <a:ext uri="{FF2B5EF4-FFF2-40B4-BE49-F238E27FC236}">
                <a16:creationId xmlns:a16="http://schemas.microsoft.com/office/drawing/2014/main" id="{CF624711-391E-43D8-87CF-7B0D98C33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47091-6F25-46D3-B7F6-1C6A5FD48A22}"/>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174923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D713-0110-4DDE-BB92-7685958E6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7EB33-8041-4DCE-AC1D-F06652F7CC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74F23-DEC4-4D06-9550-4B39BC1B5CE5}"/>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5" name="Footer Placeholder 4">
            <a:extLst>
              <a:ext uri="{FF2B5EF4-FFF2-40B4-BE49-F238E27FC236}">
                <a16:creationId xmlns:a16="http://schemas.microsoft.com/office/drawing/2014/main" id="{D7707175-D629-4271-A801-5292D7F2D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B401B-4151-4DB5-82A3-2B35C0029FCE}"/>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112810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8C240-BF0A-4FE0-951A-706DD4EF2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F50F7-3426-4F88-BF30-65FED88279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6E955-27EA-471E-81E2-3B8FA0A79A39}"/>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5" name="Footer Placeholder 4">
            <a:extLst>
              <a:ext uri="{FF2B5EF4-FFF2-40B4-BE49-F238E27FC236}">
                <a16:creationId xmlns:a16="http://schemas.microsoft.com/office/drawing/2014/main" id="{B90BFA1A-2D49-46CC-A991-CF20B877B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5635C-9E4F-4B58-A220-C86FE98870D9}"/>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195783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15C4-22A5-4ACA-8829-3668476AD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36CF4-73C2-4109-96C0-803A051A7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A3E1D-B418-430C-9F93-A41D2A42121D}"/>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5" name="Footer Placeholder 4">
            <a:extLst>
              <a:ext uri="{FF2B5EF4-FFF2-40B4-BE49-F238E27FC236}">
                <a16:creationId xmlns:a16="http://schemas.microsoft.com/office/drawing/2014/main" id="{35A04FFE-1BB9-4CE6-A1D7-6E50E8AD3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0BADB-13A8-4D7E-AF84-84F4F2C68493}"/>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10862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96DB-6534-44D5-8B34-CFF032B4D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8CF8B-6B41-4F0E-BE57-375649C27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904DD-3675-48CB-8FF8-E04E1452143B}"/>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5" name="Footer Placeholder 4">
            <a:extLst>
              <a:ext uri="{FF2B5EF4-FFF2-40B4-BE49-F238E27FC236}">
                <a16:creationId xmlns:a16="http://schemas.microsoft.com/office/drawing/2014/main" id="{85E5DA5B-A118-429C-B565-2549F7EF2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85E49-B3BD-4393-A16C-EC2B7A32ABAF}"/>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374823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6293-EA58-4651-B175-653418A5C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863D0-9686-47ED-994D-8D5321AB5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7AEB3-4425-4AED-8606-96617F59C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0311E4-D5C2-40AC-8122-100E38A241B9}"/>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6" name="Footer Placeholder 5">
            <a:extLst>
              <a:ext uri="{FF2B5EF4-FFF2-40B4-BE49-F238E27FC236}">
                <a16:creationId xmlns:a16="http://schemas.microsoft.com/office/drawing/2014/main" id="{4B390043-2731-4A7A-B7A9-1FBE7C624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D391C-21F6-430A-8E0E-8DDF0B8A9BC7}"/>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376642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7936-E5DA-453D-BBC5-9638E3DDF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8DF9CA-148D-43C3-9651-DF5615607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EF87FD-EB6D-4C48-A231-58F1A61E72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B357BA-7A3C-487D-8CD3-4AEEA371E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E6AE-FDAF-4890-8F4C-99FECED784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270411-346E-4DEF-A002-7A73FFE16A61}"/>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8" name="Footer Placeholder 7">
            <a:extLst>
              <a:ext uri="{FF2B5EF4-FFF2-40B4-BE49-F238E27FC236}">
                <a16:creationId xmlns:a16="http://schemas.microsoft.com/office/drawing/2014/main" id="{615C466C-217E-4572-9C62-7B2BCA5DAE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54A467-0157-4BE4-9F68-A7E98A8A2840}"/>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8576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BADE-914A-46A8-9557-76E006CE25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EEEB8A-B6EA-4791-83CD-2136AD11F0CF}"/>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4" name="Footer Placeholder 3">
            <a:extLst>
              <a:ext uri="{FF2B5EF4-FFF2-40B4-BE49-F238E27FC236}">
                <a16:creationId xmlns:a16="http://schemas.microsoft.com/office/drawing/2014/main" id="{CD3DDEE5-289C-45DF-B933-1901726E41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D554B-4B17-4F58-A8CE-19ABB6F88AF2}"/>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96607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DCC15-CC61-4ED5-A751-850EABDBF2BE}"/>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3" name="Footer Placeholder 2">
            <a:extLst>
              <a:ext uri="{FF2B5EF4-FFF2-40B4-BE49-F238E27FC236}">
                <a16:creationId xmlns:a16="http://schemas.microsoft.com/office/drawing/2014/main" id="{7D43D4F6-93F3-48B5-A405-2606BCE5CC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D32347-2D88-4429-A77C-44E876F1D13C}"/>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71003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D924-6EB4-4D29-B420-7404968E4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1163D0-BB16-44A4-A5BC-801860D50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0771E-032D-4D84-A178-50A36F133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EFA65-F1D8-4AC5-A39C-2ABDE2590C8B}"/>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6" name="Footer Placeholder 5">
            <a:extLst>
              <a:ext uri="{FF2B5EF4-FFF2-40B4-BE49-F238E27FC236}">
                <a16:creationId xmlns:a16="http://schemas.microsoft.com/office/drawing/2014/main" id="{A511C253-B51C-462F-8BA4-2E7F9E51C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DE986-FE20-4FF6-BD10-0DFE88948154}"/>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460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7592-0F95-40E4-A010-42B23E0A1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FC3C6-26C5-4EC9-97AB-FB1C959F6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6F4884-FA71-466C-9EA7-C92467906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5F179-2045-4B9A-89EE-28F4C173F450}"/>
              </a:ext>
            </a:extLst>
          </p:cNvPr>
          <p:cNvSpPr>
            <a:spLocks noGrp="1"/>
          </p:cNvSpPr>
          <p:nvPr>
            <p:ph type="dt" sz="half" idx="10"/>
          </p:nvPr>
        </p:nvSpPr>
        <p:spPr/>
        <p:txBody>
          <a:bodyPr/>
          <a:lstStyle/>
          <a:p>
            <a:fld id="{9B110788-B08E-4E3F-9D47-E2DD49A704C1}" type="datetimeFigureOut">
              <a:rPr lang="en-US" smtClean="0"/>
              <a:t>12/14/2023</a:t>
            </a:fld>
            <a:endParaRPr lang="en-US"/>
          </a:p>
        </p:txBody>
      </p:sp>
      <p:sp>
        <p:nvSpPr>
          <p:cNvPr id="6" name="Footer Placeholder 5">
            <a:extLst>
              <a:ext uri="{FF2B5EF4-FFF2-40B4-BE49-F238E27FC236}">
                <a16:creationId xmlns:a16="http://schemas.microsoft.com/office/drawing/2014/main" id="{E0299025-05AC-4FC7-8222-8829B9125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4774-11A1-4205-9F14-FCE4C2429690}"/>
              </a:ext>
            </a:extLst>
          </p:cNvPr>
          <p:cNvSpPr>
            <a:spLocks noGrp="1"/>
          </p:cNvSpPr>
          <p:nvPr>
            <p:ph type="sldNum" sz="quarter" idx="12"/>
          </p:nvPr>
        </p:nvSpPr>
        <p:spPr/>
        <p:txBody>
          <a:bodyPr/>
          <a:lstStyle/>
          <a:p>
            <a:fld id="{B2EB73E0-BA0E-4056-9761-8606B67BC2AB}" type="slidenum">
              <a:rPr lang="en-US" smtClean="0"/>
              <a:t>‹#›</a:t>
            </a:fld>
            <a:endParaRPr lang="en-US"/>
          </a:p>
        </p:txBody>
      </p:sp>
    </p:spTree>
    <p:extLst>
      <p:ext uri="{BB962C8B-B14F-4D97-AF65-F5344CB8AC3E}">
        <p14:creationId xmlns:p14="http://schemas.microsoft.com/office/powerpoint/2010/main" val="22715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B61E5-235D-462C-BD2C-4FA6DE332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D4F2E-EA4E-458B-AEB2-7D1825542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5C2FD-7C98-40CE-ADD0-DDBAB32FF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10788-B08E-4E3F-9D47-E2DD49A704C1}" type="datetimeFigureOut">
              <a:rPr lang="en-US" smtClean="0"/>
              <a:t>12/14/2023</a:t>
            </a:fld>
            <a:endParaRPr lang="en-US"/>
          </a:p>
        </p:txBody>
      </p:sp>
      <p:sp>
        <p:nvSpPr>
          <p:cNvPr id="5" name="Footer Placeholder 4">
            <a:extLst>
              <a:ext uri="{FF2B5EF4-FFF2-40B4-BE49-F238E27FC236}">
                <a16:creationId xmlns:a16="http://schemas.microsoft.com/office/drawing/2014/main" id="{4EEA2A95-794E-45FC-8B1E-A915DD0722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499702-135E-4666-B457-0901B21B9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B73E0-BA0E-4056-9761-8606B67BC2AB}" type="slidenum">
              <a:rPr lang="en-US" smtClean="0"/>
              <a:t>‹#›</a:t>
            </a:fld>
            <a:endParaRPr lang="en-US"/>
          </a:p>
        </p:txBody>
      </p:sp>
    </p:spTree>
    <p:extLst>
      <p:ext uri="{BB962C8B-B14F-4D97-AF65-F5344CB8AC3E}">
        <p14:creationId xmlns:p14="http://schemas.microsoft.com/office/powerpoint/2010/main" val="2748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cabq.gov/family/documents/sobering-center-feasibility-study.pdf" TargetMode="External"/><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www.cabq.gov/health-housing-homelessness/gateway-center-at-gibson-health-hub/become-a-tenant-partner" TargetMode="External"/><Relationship Id="rId7" Type="http://schemas.openxmlformats.org/officeDocument/2006/relationships/image" Target="../media/image1.png"/><Relationship Id="rId2" Type="http://schemas.openxmlformats.org/officeDocument/2006/relationships/hyperlink" Target="https://www.cabq.gov/health-housing-homelessness/gateway-center-at-gibson-health-hub/housing-navigation-center" TargetMode="External"/><Relationship Id="rId1" Type="http://schemas.openxmlformats.org/officeDocument/2006/relationships/slideLayout" Target="../slideLayouts/slideLayout5.xml"/><Relationship Id="rId6" Type="http://schemas.openxmlformats.org/officeDocument/2006/relationships/hyperlink" Target="https://www.cabq.gov/health-housing-homelessness/gateway-center-at-gibson-health-hub/medical-respite" TargetMode="External"/><Relationship Id="rId5" Type="http://schemas.openxmlformats.org/officeDocument/2006/relationships/hyperlink" Target="https://www.cabq.gov/health-housing-homelessness/gateway-center-at-gibson-health-hub/medical-sobering" TargetMode="External"/><Relationship Id="rId4" Type="http://schemas.openxmlformats.org/officeDocument/2006/relationships/hyperlink" Target="https://www.cabq.gov/health-housing-homelessness/gateway-center-at-gibson-health-hub/receiving-area-for-first-respond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7.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abq.gov/family/gateway-center-at-gibson-health-hub/medical-sobering"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mailto:gramirez@cabq.gov"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bernco.gov/Department-Behavioral-Health-Services/" TargetMode="External"/><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cid:C7825ECA-F593-4119-9D12-26D0AD3D18D7"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abq.gov/family/documents/master_final_gap-analysis_bernco_coa_071521.pdf"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abq.gov/family/documents/sobering-center-feasibility-study.pd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9189570" y="0"/>
            <a:ext cx="3002430" cy="689065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90" name="Google Shape;90;p1"/>
          <p:cNvSpPr txBox="1">
            <a:spLocks noGrp="1"/>
          </p:cNvSpPr>
          <p:nvPr>
            <p:ph type="subTitle" idx="1"/>
          </p:nvPr>
        </p:nvSpPr>
        <p:spPr>
          <a:xfrm>
            <a:off x="882497" y="4586061"/>
            <a:ext cx="6508903" cy="1083825"/>
          </a:xfrm>
          <a:prstGeom prst="rect">
            <a:avLst/>
          </a:prstGeom>
          <a:noFill/>
          <a:ln>
            <a:noFill/>
          </a:ln>
        </p:spPr>
        <p:txBody>
          <a:bodyPr spcFirstLastPara="1" wrap="square" lIns="91425" tIns="45700" rIns="91425" bIns="45700" anchor="t" anchorCtr="0">
            <a:normAutofit/>
          </a:bodyPr>
          <a:lstStyle/>
          <a:p>
            <a:pPr algn="l">
              <a:lnSpc>
                <a:spcPct val="100000"/>
              </a:lnSpc>
              <a:spcBef>
                <a:spcPts val="0"/>
              </a:spcBef>
              <a:buClr>
                <a:schemeClr val="dk1"/>
              </a:buClr>
              <a:buSzPts val="1800"/>
            </a:pPr>
            <a:r>
              <a:rPr lang="en-US" sz="1800" b="1" i="1" dirty="0">
                <a:latin typeface="Proxima Nova"/>
                <a:ea typeface="Proxima Nova"/>
                <a:cs typeface="Proxima Nova"/>
                <a:sym typeface="Proxima Nova"/>
              </a:rPr>
              <a:t>Bernalillo County, CARES Campus</a:t>
            </a:r>
          </a:p>
          <a:p>
            <a:pPr marL="0" lvl="0" indent="0" algn="l" rtl="0">
              <a:lnSpc>
                <a:spcPct val="100000"/>
              </a:lnSpc>
              <a:spcBef>
                <a:spcPts val="0"/>
              </a:spcBef>
              <a:spcAft>
                <a:spcPts val="0"/>
              </a:spcAft>
              <a:buClr>
                <a:schemeClr val="dk1"/>
              </a:buClr>
              <a:buSzPts val="1800"/>
              <a:buNone/>
            </a:pPr>
            <a:r>
              <a:rPr lang="en-US" sz="1800" b="1" i="1" dirty="0">
                <a:latin typeface="Proxima Nova"/>
                <a:ea typeface="Proxima Nova"/>
                <a:cs typeface="Proxima Nova"/>
                <a:sym typeface="Proxima Nova"/>
              </a:rPr>
              <a:t>CABQ, Gateway Medical Respite &amp; Medical Sobering</a:t>
            </a:r>
          </a:p>
          <a:p>
            <a:pPr marL="0" lvl="0" indent="0" algn="l" rtl="0">
              <a:lnSpc>
                <a:spcPct val="100000"/>
              </a:lnSpc>
              <a:spcBef>
                <a:spcPts val="0"/>
              </a:spcBef>
              <a:spcAft>
                <a:spcPts val="0"/>
              </a:spcAft>
              <a:buClr>
                <a:schemeClr val="dk1"/>
              </a:buClr>
              <a:buSzPts val="1800"/>
              <a:buNone/>
            </a:pPr>
            <a:r>
              <a:rPr lang="en-US" sz="1800" b="1" i="1" dirty="0">
                <a:latin typeface="Proxima Nova"/>
                <a:ea typeface="Proxima Nova"/>
                <a:cs typeface="Proxima Nova"/>
                <a:sym typeface="Proxima Nova"/>
              </a:rPr>
              <a:t>Questions &amp; Comments from Neighbors</a:t>
            </a:r>
          </a:p>
        </p:txBody>
      </p:sp>
      <p:sp>
        <p:nvSpPr>
          <p:cNvPr id="92" name="Google Shape;92;p1"/>
          <p:cNvSpPr/>
          <p:nvPr/>
        </p:nvSpPr>
        <p:spPr>
          <a:xfrm>
            <a:off x="876174" y="6192681"/>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Proxima Nova"/>
                <a:ea typeface="Proxima Nova"/>
                <a:cs typeface="Proxima Nova"/>
                <a:sym typeface="Proxima Nova"/>
              </a:rPr>
              <a:t>HEALTH, HOUSING &amp; HOMELESSNESS</a:t>
            </a:r>
            <a:r>
              <a:rPr lang="en-US" sz="1000" b="0" i="0" u="none" strike="noStrike" cap="none" dirty="0">
                <a:solidFill>
                  <a:schemeClr val="dk1"/>
                </a:solidFill>
                <a:latin typeface="Proxima Nova"/>
                <a:ea typeface="Proxima Nova"/>
                <a:cs typeface="Proxima Nova"/>
                <a:sym typeface="Proxima Nova"/>
              </a:rPr>
              <a:t> | </a:t>
            </a:r>
            <a:r>
              <a:rPr lang="en-US" sz="1000" dirty="0">
                <a:solidFill>
                  <a:schemeClr val="dk1"/>
                </a:solidFill>
                <a:latin typeface="Proxima Nova"/>
                <a:ea typeface="Proxima Nova"/>
                <a:cs typeface="Proxima Nova"/>
                <a:sym typeface="Proxima Nova"/>
              </a:rPr>
              <a:t>12</a:t>
            </a:r>
            <a:r>
              <a:rPr lang="en-US" sz="1000" b="0" i="0" u="none" strike="noStrike" cap="none" dirty="0">
                <a:solidFill>
                  <a:schemeClr val="dk1"/>
                </a:solidFill>
                <a:latin typeface="Proxima Nova"/>
                <a:ea typeface="Proxima Nova"/>
                <a:cs typeface="Proxima Nova"/>
                <a:sym typeface="Proxima Nova"/>
              </a:rPr>
              <a:t>.14.2023</a:t>
            </a:r>
            <a:endParaRPr dirty="0"/>
          </a:p>
        </p:txBody>
      </p:sp>
      <p:sp>
        <p:nvSpPr>
          <p:cNvPr id="9" name="Google Shape;93;p1">
            <a:extLst>
              <a:ext uri="{FF2B5EF4-FFF2-40B4-BE49-F238E27FC236}">
                <a16:creationId xmlns:a16="http://schemas.microsoft.com/office/drawing/2014/main" id="{C61314F2-2144-4C93-84B1-2BDA2FB49930}"/>
              </a:ext>
            </a:extLst>
          </p:cNvPr>
          <p:cNvSpPr/>
          <p:nvPr/>
        </p:nvSpPr>
        <p:spPr>
          <a:xfrm>
            <a:off x="952500" y="4102590"/>
            <a:ext cx="696686" cy="157389"/>
          </a:xfrm>
          <a:prstGeom prst="rect">
            <a:avLst/>
          </a:prstGeom>
          <a:solidFill>
            <a:srgbClr val="749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AFA8276D-CD35-4DF3-B0E2-B8979464BC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0075" y="115173"/>
            <a:ext cx="2081534" cy="1608602"/>
          </a:xfrm>
          <a:prstGeom prst="rect">
            <a:avLst/>
          </a:prstGeom>
        </p:spPr>
      </p:pic>
      <p:sp>
        <p:nvSpPr>
          <p:cNvPr id="11" name="Google Shape;94;p1">
            <a:extLst>
              <a:ext uri="{FF2B5EF4-FFF2-40B4-BE49-F238E27FC236}">
                <a16:creationId xmlns:a16="http://schemas.microsoft.com/office/drawing/2014/main" id="{1BC0C416-5D54-4719-8AFC-2265736A4718}"/>
              </a:ext>
            </a:extLst>
          </p:cNvPr>
          <p:cNvSpPr txBox="1"/>
          <p:nvPr/>
        </p:nvSpPr>
        <p:spPr>
          <a:xfrm>
            <a:off x="821345" y="1315128"/>
            <a:ext cx="7259527" cy="2142763"/>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100000"/>
              </a:lnSpc>
              <a:spcBef>
                <a:spcPts val="0"/>
              </a:spcBef>
              <a:spcAft>
                <a:spcPts val="0"/>
              </a:spcAft>
              <a:buClr>
                <a:schemeClr val="dk1"/>
              </a:buClr>
              <a:buSzPts val="6000"/>
              <a:buFont typeface="Proxima Nova Extrabold"/>
              <a:buNone/>
            </a:pPr>
            <a:r>
              <a:rPr lang="en-US" sz="6000" b="1" dirty="0">
                <a:solidFill>
                  <a:schemeClr val="dk1"/>
                </a:solidFill>
                <a:latin typeface="Proxima Nova Extrabold"/>
                <a:ea typeface="Proxima Nova Extrabold"/>
                <a:cs typeface="Proxima Nova Extrabold"/>
                <a:sym typeface="Proxima Nova Extrabold"/>
              </a:rPr>
              <a:t>Transformative Neighborhood Planning Meeting</a:t>
            </a:r>
            <a:endParaRPr sz="6000" b="0" u="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r>
              <a:rPr lang="en-US" sz="2800" b="1" i="0" u="none" strike="noStrike" baseline="0" dirty="0">
                <a:solidFill>
                  <a:srgbClr val="000000"/>
                </a:solidFill>
                <a:latin typeface="Times New Roman" panose="02020603050405020304" pitchFamily="18" charset="0"/>
              </a:rPr>
              <a:t>Outcomes of Interest: </a:t>
            </a:r>
          </a:p>
          <a:p>
            <a:endParaRPr lang="en-US" sz="2800" b="0" i="0" u="none" strike="noStrike" baseline="0" dirty="0">
              <a:solidFill>
                <a:srgbClr val="000000"/>
              </a:solidFill>
              <a:latin typeface="Times New Roman" panose="02020603050405020304" pitchFamily="18" charset="0"/>
            </a:endParaRPr>
          </a:p>
          <a:p>
            <a:pPr algn="l"/>
            <a:r>
              <a:rPr lang="en-US" sz="1800" b="0" i="0" u="none" strike="noStrike" baseline="0" dirty="0">
                <a:solidFill>
                  <a:srgbClr val="000000"/>
                </a:solidFill>
                <a:latin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rPr>
              <a:t>Provide better care for homeless alcohol-dependent persons to improve health outcomes. </a:t>
            </a:r>
          </a:p>
          <a:p>
            <a:pPr algn="l"/>
            <a:r>
              <a:rPr lang="en-US" sz="2000" b="0" i="0" u="none" strike="noStrike" baseline="0" dirty="0">
                <a:solidFill>
                  <a:srgbClr val="000000"/>
                </a:solidFill>
                <a:latin typeface="Times New Roman" panose="02020603050405020304" pitchFamily="18" charset="0"/>
              </a:rPr>
              <a:t>• Decrease the number of inappropriate ambulance trips to the ED for homeless alcohol-dependent individuals. </a:t>
            </a:r>
          </a:p>
          <a:p>
            <a:pPr algn="l"/>
            <a:r>
              <a:rPr lang="en-US" sz="2000" b="0" i="0" u="none" strike="noStrike" baseline="0" dirty="0">
                <a:solidFill>
                  <a:srgbClr val="000000"/>
                </a:solidFill>
                <a:latin typeface="Times New Roman" panose="02020603050405020304" pitchFamily="18" charset="0"/>
              </a:rPr>
              <a:t>• Decrease the number of inappropriate ED visits for homeless alcohol-dependent individuals. </a:t>
            </a:r>
          </a:p>
          <a:p>
            <a:pPr algn="l"/>
            <a:r>
              <a:rPr lang="en-US" sz="2000" b="0" i="0" u="none" strike="noStrike" baseline="0" dirty="0">
                <a:solidFill>
                  <a:srgbClr val="000000"/>
                </a:solidFill>
                <a:latin typeface="Times New Roman" panose="02020603050405020304" pitchFamily="18" charset="0"/>
              </a:rPr>
              <a:t>• Create an alternative to booking individuals arrested for public inebriation. </a:t>
            </a:r>
          </a:p>
          <a:p>
            <a:pPr algn="l"/>
            <a:r>
              <a:rPr lang="en-US" sz="2000" b="0" i="0" u="none" strike="noStrike" baseline="0" dirty="0">
                <a:solidFill>
                  <a:srgbClr val="000000"/>
                </a:solidFill>
                <a:latin typeface="Times New Roman" panose="02020603050405020304" pitchFamily="18" charset="0"/>
              </a:rPr>
              <a:t>• Persons with public intoxication/DWI safely recover in the least restrictive environment. </a:t>
            </a:r>
          </a:p>
          <a:p>
            <a:pPr algn="l"/>
            <a:r>
              <a:rPr lang="en-US" sz="2000" b="0" i="0" u="none" strike="noStrike" baseline="0" dirty="0">
                <a:solidFill>
                  <a:srgbClr val="000000"/>
                </a:solidFill>
                <a:latin typeface="Times New Roman" panose="02020603050405020304" pitchFamily="18" charset="0"/>
              </a:rPr>
              <a:t>• Establish a front-door access to services, including housing and treatment. </a:t>
            </a:r>
          </a:p>
          <a:p>
            <a:pPr algn="l"/>
            <a:r>
              <a:rPr lang="en-US" sz="2000" b="0" i="0" u="none" strike="noStrike" baseline="0" dirty="0">
                <a:solidFill>
                  <a:srgbClr val="000000"/>
                </a:solidFill>
                <a:latin typeface="Times New Roman" panose="02020603050405020304" pitchFamily="18" charset="0"/>
              </a:rPr>
              <a:t>• Create partnerships and collaboration with community resources. </a:t>
            </a:r>
          </a:p>
          <a:p>
            <a:pPr algn="l"/>
            <a:r>
              <a:rPr lang="en-US" sz="2000" b="0" i="0" u="none" strike="noStrike" baseline="0" dirty="0">
                <a:solidFill>
                  <a:srgbClr val="000000"/>
                </a:solidFill>
                <a:latin typeface="Times New Roman" panose="02020603050405020304" pitchFamily="18" charset="0"/>
              </a:rPr>
              <a:t>• Meet or exceed client engagement goals to treatment and community resource referrals. </a:t>
            </a:r>
          </a:p>
          <a:p>
            <a:pPr algn="l"/>
            <a:r>
              <a:rPr lang="en-US" sz="2000" b="0" i="0" u="none" strike="noStrike" baseline="0" dirty="0">
                <a:solidFill>
                  <a:srgbClr val="000000"/>
                </a:solidFill>
                <a:latin typeface="Times New Roman" panose="02020603050405020304" pitchFamily="18" charset="0"/>
              </a:rPr>
              <a:t>• Reductions in use of emergency services including emergency response and hospitalization. </a:t>
            </a:r>
          </a:p>
          <a:p>
            <a:pPr algn="l"/>
            <a:r>
              <a:rPr lang="en-US" sz="2000" b="0" i="0" u="none" strike="noStrike" baseline="0" dirty="0">
                <a:solidFill>
                  <a:srgbClr val="000000"/>
                </a:solidFill>
                <a:latin typeface="Times New Roman" panose="02020603050405020304" pitchFamily="18" charset="0"/>
              </a:rPr>
              <a:t>• Reductions in contacts with the criminal justice system. </a:t>
            </a:r>
          </a:p>
          <a:p>
            <a:pPr algn="l"/>
            <a:r>
              <a:rPr lang="en-US" sz="2000" b="0" i="0" u="none" strike="noStrike" baseline="0" dirty="0">
                <a:solidFill>
                  <a:srgbClr val="000000"/>
                </a:solidFill>
                <a:latin typeface="Times New Roman" panose="02020603050405020304" pitchFamily="18" charset="0"/>
              </a:rPr>
              <a:t>• Increased use of preventative medical and behavioral health services. </a:t>
            </a:r>
          </a:p>
          <a:p>
            <a:pPr algn="l"/>
            <a:r>
              <a:rPr lang="en-US" sz="2000" b="0" i="0" u="none" strike="noStrike" baseline="0" dirty="0">
                <a:solidFill>
                  <a:srgbClr val="000000"/>
                </a:solidFill>
                <a:latin typeface="Times New Roman" panose="02020603050405020304" pitchFamily="18" charset="0"/>
              </a:rPr>
              <a:t>• Reductions in mortality from untreated illness and environmental exposure. </a:t>
            </a:r>
          </a:p>
          <a:p>
            <a:pPr algn="l"/>
            <a:r>
              <a:rPr lang="en-US" sz="2000" b="0" i="0" u="none" strike="noStrike" baseline="0" dirty="0">
                <a:solidFill>
                  <a:srgbClr val="000000"/>
                </a:solidFill>
                <a:latin typeface="Times New Roman" panose="02020603050405020304" pitchFamily="18" charset="0"/>
              </a:rPr>
              <a:t>• Increase in indicators of social stability. </a:t>
            </a:r>
          </a:p>
          <a:p>
            <a:pPr algn="l"/>
            <a:r>
              <a:rPr lang="en-US" sz="2000" b="0" i="0" u="none" strike="noStrike" baseline="0" dirty="0">
                <a:solidFill>
                  <a:srgbClr val="000000"/>
                </a:solidFill>
                <a:latin typeface="Times New Roman" panose="02020603050405020304" pitchFamily="18" charset="0"/>
              </a:rPr>
              <a:t>• Improved quality of life. </a:t>
            </a:r>
          </a:p>
        </p:txBody>
      </p:sp>
      <p:sp>
        <p:nvSpPr>
          <p:cNvPr id="2" name="TextBox 1">
            <a:extLst>
              <a:ext uri="{FF2B5EF4-FFF2-40B4-BE49-F238E27FC236}">
                <a16:creationId xmlns:a16="http://schemas.microsoft.com/office/drawing/2014/main" id="{F605CA61-4498-4C4C-8D15-61AAF0AE7D81}"/>
              </a:ext>
            </a:extLst>
          </p:cNvPr>
          <p:cNvSpPr txBox="1"/>
          <p:nvPr/>
        </p:nvSpPr>
        <p:spPr>
          <a:xfrm>
            <a:off x="9579231" y="5822326"/>
            <a:ext cx="2519636" cy="914400"/>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64B841E4-1827-42B5-A9C5-EA2C14A98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5777" y="5183615"/>
            <a:ext cx="2836222" cy="2191821"/>
          </a:xfrm>
          <a:prstGeom prst="rect">
            <a:avLst/>
          </a:prstGeom>
        </p:spPr>
      </p:pic>
    </p:spTree>
    <p:extLst>
      <p:ext uri="{BB962C8B-B14F-4D97-AF65-F5344CB8AC3E}">
        <p14:creationId xmlns:p14="http://schemas.microsoft.com/office/powerpoint/2010/main" val="33558043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defTabSz="914400" rtl="0" eaLnBrk="1" fontAlgn="auto" latinLnBrk="0" hangingPunct="1">
              <a:lnSpc>
                <a:spcPct val="11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rPr>
              <a:t>Implementation</a:t>
            </a:r>
          </a:p>
          <a:p>
            <a:pPr marL="0" marR="0" lvl="0" indent="0" algn="l" defTabSz="914400" rtl="0" eaLnBrk="1" fontAlgn="auto" latinLnBrk="0" hangingPunct="1">
              <a:lnSpc>
                <a:spcPct val="110000"/>
              </a:lnSpc>
              <a:spcBef>
                <a:spcPct val="0"/>
              </a:spcBef>
              <a:spcAft>
                <a:spcPts val="0"/>
              </a:spcAft>
              <a:buClrTx/>
              <a:buSzTx/>
              <a:buFontTx/>
              <a:buNone/>
              <a:tabLst/>
              <a:defRPr/>
            </a:pPr>
            <a:r>
              <a:rPr lang="en-US" sz="2000" b="0" i="0" u="none" strike="noStrike" baseline="0" dirty="0">
                <a:solidFill>
                  <a:srgbClr val="000000"/>
                </a:solidFill>
                <a:latin typeface="Times New Roman" panose="02020603050405020304" pitchFamily="18" charset="0"/>
              </a:rPr>
              <a:t>A 3-phased approach to implementation of the Albuquerque Sobering Center is recommended to facilitate startup and guide expansion of capacity and services for the City’s most vulnerable population. The City plans to expedite implementation of Phase 1, using one or more outsourced vendors and leveraging this funding request and other funding sources to staff the center with an administrative and clinical team and to prepare the facility for an initial 20-bed operation. </a:t>
            </a:r>
          </a:p>
          <a:p>
            <a:pPr marL="0" marR="0" lvl="0" indent="0" algn="l" defTabSz="914400" rtl="0" eaLnBrk="1" fontAlgn="auto" latinLnBrk="0" hangingPunct="1">
              <a:lnSpc>
                <a:spcPct val="110000"/>
              </a:lnSpc>
              <a:spcBef>
                <a:spcPct val="0"/>
              </a:spcBef>
              <a:spcAft>
                <a:spcPts val="0"/>
              </a:spcAft>
              <a:buClrTx/>
              <a:buSzTx/>
              <a:buFontTx/>
              <a:buNone/>
              <a:tabLst/>
              <a:defRPr/>
            </a:pPr>
            <a:endParaRPr lang="en-US" sz="20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10000"/>
              </a:lnSpc>
              <a:spcBef>
                <a:spcPct val="0"/>
              </a:spcBef>
              <a:spcAft>
                <a:spcPts val="0"/>
              </a:spcAft>
              <a:buClrTx/>
              <a:buSzTx/>
              <a:buFontTx/>
              <a:buNone/>
              <a:tabLst/>
              <a:defRPr/>
            </a:pPr>
            <a:r>
              <a:rPr lang="en-US" sz="2000" b="0" i="0" u="none" strike="noStrike" baseline="0" dirty="0">
                <a:solidFill>
                  <a:srgbClr val="000000"/>
                </a:solidFill>
                <a:latin typeface="Times New Roman" panose="02020603050405020304" pitchFamily="18" charset="0"/>
              </a:rPr>
              <a:t>It is proposed the clinical staff be outsourced with one or more contracts managed by Family and Community Services and that protocols for transports and medical care be coordinated through AFR EMS. Phase 1: The proposed short-term stay (less than 24 hours) Sobering Center is an alternative destination that has potential to be quickly implemented at the Gibson Health Hub and former site of the Lovelace Hospital emergency department. At startup, it is recommended the Sobering Center be a 24/7 20-bed operation with a registered nurse and paramedic monitoring onsite. Clinical direction would be overseen by a medical director. Ideally, the medical director would be housed full-time onsite, trained in addiction medicine and have some emergency experience. Completing the clinical care team are certified peer recovery specialists and case</a:t>
            </a:r>
            <a:endParaRPr kumimoji="0" lang="en-US" sz="2000" b="0" i="0" u="none" strike="noStrike" kern="1200" cap="none" spc="0" normalizeH="0" baseline="0" noProof="0" dirty="0">
              <a:ln>
                <a:noFill/>
              </a:ln>
              <a:solidFill>
                <a:prstClr val="black">
                  <a:lumMod val="50000"/>
                  <a:lumOff val="50000"/>
                </a:prstClr>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pic>
        <p:nvPicPr>
          <p:cNvPr id="11" name="Picture 10">
            <a:extLst>
              <a:ext uri="{FF2B5EF4-FFF2-40B4-BE49-F238E27FC236}">
                <a16:creationId xmlns:a16="http://schemas.microsoft.com/office/drawing/2014/main" id="{F1BD605C-7922-4731-9DF5-F465B7EED1CF}"/>
              </a:ext>
            </a:extLst>
          </p:cNvPr>
          <p:cNvPicPr>
            <a:picLocks noChangeAspect="1"/>
          </p:cNvPicPr>
          <p:nvPr/>
        </p:nvPicPr>
        <p:blipFill>
          <a:blip r:embed="rId5"/>
          <a:stretch>
            <a:fillRect/>
          </a:stretch>
        </p:blipFill>
        <p:spPr>
          <a:xfrm>
            <a:off x="5389239" y="4966074"/>
            <a:ext cx="1896534" cy="1813561"/>
          </a:xfrm>
          <a:prstGeom prst="rect">
            <a:avLst/>
          </a:prstGeom>
        </p:spPr>
      </p:pic>
      <p:sp>
        <p:nvSpPr>
          <p:cNvPr id="3" name="TextBox 2">
            <a:extLst>
              <a:ext uri="{FF2B5EF4-FFF2-40B4-BE49-F238E27FC236}">
                <a16:creationId xmlns:a16="http://schemas.microsoft.com/office/drawing/2014/main" id="{575A6D5F-40FF-4D61-973C-8AB7E5CB5DEB}"/>
              </a:ext>
            </a:extLst>
          </p:cNvPr>
          <p:cNvSpPr txBox="1"/>
          <p:nvPr/>
        </p:nvSpPr>
        <p:spPr>
          <a:xfrm>
            <a:off x="9392507" y="5791200"/>
            <a:ext cx="2496560" cy="988435"/>
          </a:xfrm>
          <a:prstGeom prst="rect">
            <a:avLst/>
          </a:prstGeom>
          <a:solidFill>
            <a:schemeClr val="bg1"/>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ABE55E28-53BD-4613-856C-B3C569A6FD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8437" y="5183615"/>
            <a:ext cx="2836222" cy="2191821"/>
          </a:xfrm>
          <a:prstGeom prst="rect">
            <a:avLst/>
          </a:prstGeom>
        </p:spPr>
      </p:pic>
    </p:spTree>
    <p:extLst>
      <p:ext uri="{BB962C8B-B14F-4D97-AF65-F5344CB8AC3E}">
        <p14:creationId xmlns:p14="http://schemas.microsoft.com/office/powerpoint/2010/main" val="28296047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6" name="Google Shape;106;p2"/>
          <p:cNvSpPr/>
          <p:nvPr/>
        </p:nvSpPr>
        <p:spPr>
          <a:xfrm>
            <a:off x="968830" y="439248"/>
            <a:ext cx="696686" cy="15738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07;p2"/>
          <p:cNvSpPr/>
          <p:nvPr/>
        </p:nvSpPr>
        <p:spPr>
          <a:xfrm>
            <a:off x="0" y="6574971"/>
            <a:ext cx="12192000" cy="283029"/>
          </a:xfrm>
          <a:prstGeom prst="rect">
            <a:avLst/>
          </a:prstGeom>
          <a:solidFill>
            <a:srgbClr val="39363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05;p2">
            <a:extLst>
              <a:ext uri="{FF2B5EF4-FFF2-40B4-BE49-F238E27FC236}">
                <a16:creationId xmlns:a16="http://schemas.microsoft.com/office/drawing/2014/main" id="{8A7B205B-0D14-4F46-935E-3B667BA348A7}"/>
              </a:ext>
            </a:extLst>
          </p:cNvPr>
          <p:cNvSpPr txBox="1">
            <a:spLocks/>
          </p:cNvSpPr>
          <p:nvPr/>
        </p:nvSpPr>
        <p:spPr>
          <a:xfrm>
            <a:off x="811171" y="705303"/>
            <a:ext cx="10392941" cy="533400"/>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Proxima Nova Extrabold"/>
              <a:buNone/>
              <a:tabLst/>
              <a:defRPr/>
            </a:pPr>
            <a:r>
              <a:rPr lang="en-US" b="1" kern="0" dirty="0">
                <a:solidFill>
                  <a:srgbClr val="000000"/>
                </a:solidFill>
                <a:latin typeface="Proxima Nova Extrabold"/>
                <a:sym typeface="Proxima Nova Extrabold"/>
              </a:rPr>
              <a:t>Medical Sobering</a:t>
            </a:r>
            <a:endParaRPr kumimoji="0" lang="en-US" sz="44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21" name="Rectangle 20">
            <a:extLst>
              <a:ext uri="{FF2B5EF4-FFF2-40B4-BE49-F238E27FC236}">
                <a16:creationId xmlns:a16="http://schemas.microsoft.com/office/drawing/2014/main" id="{1E5A30FA-2E5B-482A-8607-A651FE80433C}"/>
              </a:ext>
            </a:extLst>
          </p:cNvPr>
          <p:cNvSpPr/>
          <p:nvPr/>
        </p:nvSpPr>
        <p:spPr>
          <a:xfrm>
            <a:off x="133945" y="1199555"/>
            <a:ext cx="7551745" cy="923330"/>
          </a:xfrm>
          <a:prstGeom prst="rect">
            <a:avLst/>
          </a:prstGeom>
        </p:spPr>
        <p:txBody>
          <a:bodyPr wrap="square">
            <a:spAutoFit/>
          </a:bodyPr>
          <a:lstStyle/>
          <a:p>
            <a:pPr lvl="0" defTabSz="457200">
              <a:defRPr/>
            </a:pPr>
            <a:r>
              <a:rPr lang="en-US" b="1" dirty="0">
                <a:solidFill>
                  <a:prstClr val="black"/>
                </a:solidFill>
                <a:latin typeface="Proxima Nova" panose="020B0604020202020204" charset="0"/>
              </a:rPr>
              <a:t>Divert individuals with low to moderate acuity intoxication from overcrowded emergency departments and jail to a safe place to gain sobriety</a:t>
            </a:r>
          </a:p>
        </p:txBody>
      </p:sp>
      <p:sp>
        <p:nvSpPr>
          <p:cNvPr id="35" name="Rectangle 34">
            <a:extLst>
              <a:ext uri="{FF2B5EF4-FFF2-40B4-BE49-F238E27FC236}">
                <a16:creationId xmlns:a16="http://schemas.microsoft.com/office/drawing/2014/main" id="{812948AF-6FC9-4AE7-9F37-7900C7107B8B}"/>
              </a:ext>
            </a:extLst>
          </p:cNvPr>
          <p:cNvSpPr/>
          <p:nvPr/>
        </p:nvSpPr>
        <p:spPr>
          <a:xfrm>
            <a:off x="914400" y="6189098"/>
            <a:ext cx="10629900" cy="360612"/>
          </a:xfrm>
          <a:prstGeom prst="rect">
            <a:avLst/>
          </a:prstGeom>
        </p:spPr>
        <p:txBody>
          <a:bodyPr wrap="square">
            <a:spAutoFit/>
          </a:bodyPr>
          <a:lstStyle/>
          <a:p>
            <a:pPr lvl="0" defTabSz="685800">
              <a:lnSpc>
                <a:spcPct val="120000"/>
              </a:lnSpc>
              <a:buClr>
                <a:prstClr val="black"/>
              </a:buClr>
              <a:buSzPts val="1800"/>
              <a:defRPr/>
            </a:pPr>
            <a:r>
              <a:rPr lang="en-US" sz="1600" kern="0" dirty="0">
                <a:solidFill>
                  <a:prstClr val="black"/>
                </a:solidFill>
                <a:latin typeface="Proxima Nova"/>
                <a:ea typeface="Proxima Nova"/>
                <a:cs typeface="Proxima Nova"/>
                <a:sym typeface="Proxima Nova"/>
              </a:rPr>
              <a:t>Medical Sobering Feasibility Study: </a:t>
            </a:r>
            <a:r>
              <a:rPr lang="en-US" sz="1600" kern="0" dirty="0">
                <a:solidFill>
                  <a:prstClr val="black"/>
                </a:solidFill>
                <a:latin typeface="Proxima Nova"/>
                <a:ea typeface="Proxima Nova"/>
                <a:cs typeface="Proxima Nova"/>
                <a:sym typeface="Proxima Nova"/>
                <a:hlinkClick r:id="rId3"/>
              </a:rPr>
              <a:t>https://www.cabq.gov/family/documents/sobering-center-feasibility-study.pdf</a:t>
            </a:r>
            <a:r>
              <a:rPr lang="en-US" sz="1600" kern="0" dirty="0">
                <a:solidFill>
                  <a:prstClr val="black"/>
                </a:solidFill>
                <a:latin typeface="Proxima Nova"/>
                <a:ea typeface="Proxima Nova"/>
                <a:cs typeface="Proxima Nova"/>
                <a:sym typeface="Proxima Nova"/>
              </a:rPr>
              <a:t>  </a:t>
            </a:r>
            <a:endParaRPr kumimoji="0" lang="en-US" sz="1600" b="0" i="0" u="none" strike="noStrike" kern="0" cap="none" spc="0" normalizeH="0" baseline="0" noProof="0" dirty="0">
              <a:ln>
                <a:noFill/>
              </a:ln>
              <a:solidFill>
                <a:prstClr val="black"/>
              </a:solidFill>
              <a:effectLst/>
              <a:uLnTx/>
              <a:uFillTx/>
              <a:latin typeface="Proxima Nova"/>
              <a:ea typeface="Proxima Nova"/>
              <a:cs typeface="Proxima Nova"/>
              <a:sym typeface="Proxima Nova"/>
            </a:endParaRPr>
          </a:p>
        </p:txBody>
      </p:sp>
      <p:sp>
        <p:nvSpPr>
          <p:cNvPr id="2" name="Rectangle 1">
            <a:extLst>
              <a:ext uri="{FF2B5EF4-FFF2-40B4-BE49-F238E27FC236}">
                <a16:creationId xmlns:a16="http://schemas.microsoft.com/office/drawing/2014/main" id="{D0066095-F178-435B-A873-93A13E2D08CB}"/>
              </a:ext>
            </a:extLst>
          </p:cNvPr>
          <p:cNvSpPr/>
          <p:nvPr/>
        </p:nvSpPr>
        <p:spPr>
          <a:xfrm>
            <a:off x="610999" y="2274469"/>
            <a:ext cx="3404364" cy="3416320"/>
          </a:xfrm>
          <a:prstGeom prst="rect">
            <a:avLst/>
          </a:prstGeom>
        </p:spPr>
        <p:txBody>
          <a:bodyPr wrap="square">
            <a:spAutoFit/>
          </a:bodyPr>
          <a:lstStyle/>
          <a:p>
            <a:pPr marL="342900" lvl="0" indent="-342900" defTabSz="457200">
              <a:buFont typeface="Wingdings" panose="05000000000000000000" pitchFamily="2" charset="2"/>
              <a:buChar char="Ø"/>
              <a:defRPr/>
            </a:pPr>
            <a:r>
              <a:rPr lang="en-US" dirty="0">
                <a:solidFill>
                  <a:prstClr val="black"/>
                </a:solidFill>
                <a:latin typeface="Proxima Nova" panose="020B0604020202020204" charset="0"/>
              </a:rPr>
              <a:t>Staffed with registered nurses or emergency medical technicians with triage and monitor until sobriety is achieved;</a:t>
            </a:r>
          </a:p>
          <a:p>
            <a:pPr lvl="0" defTabSz="457200">
              <a:defRPr/>
            </a:pPr>
            <a:endParaRPr lang="en-US" dirty="0">
              <a:solidFill>
                <a:prstClr val="black"/>
              </a:solidFill>
              <a:latin typeface="Proxima Nova" panose="020B0604020202020204" charset="0"/>
            </a:endParaRPr>
          </a:p>
          <a:p>
            <a:pPr marL="342900" lvl="0" indent="-342900" defTabSz="457200">
              <a:buFont typeface="Wingdings" panose="05000000000000000000" pitchFamily="2" charset="2"/>
              <a:buChar char="Ø"/>
              <a:defRPr/>
            </a:pPr>
            <a:r>
              <a:rPr lang="en-US" dirty="0">
                <a:solidFill>
                  <a:prstClr val="black"/>
                </a:solidFill>
                <a:latin typeface="Proxima Nova" panose="020B0604020202020204" charset="0"/>
              </a:rPr>
              <a:t>Voluntary participation with an average stay of 3 to 4 hours and up to 24 hours;</a:t>
            </a:r>
          </a:p>
          <a:p>
            <a:pPr marL="342900" lvl="0" indent="-342900" defTabSz="457200">
              <a:buFont typeface="Wingdings" panose="05000000000000000000" pitchFamily="2" charset="2"/>
              <a:buChar char="Ø"/>
              <a:defRPr/>
            </a:pPr>
            <a:endParaRPr lang="en-US" dirty="0">
              <a:solidFill>
                <a:prstClr val="black"/>
              </a:solidFill>
              <a:latin typeface="Proxima Nova" panose="020B0604020202020204" charset="0"/>
            </a:endParaRPr>
          </a:p>
          <a:p>
            <a:pPr marL="342900" lvl="0" indent="-342900" defTabSz="457200">
              <a:buFont typeface="Wingdings" panose="05000000000000000000" pitchFamily="2" charset="2"/>
              <a:buChar char="Ø"/>
              <a:defRPr/>
            </a:pPr>
            <a:r>
              <a:rPr lang="en-US" dirty="0">
                <a:solidFill>
                  <a:prstClr val="black"/>
                </a:solidFill>
                <a:latin typeface="Proxima Nova" panose="020B0604020202020204" charset="0"/>
              </a:rPr>
              <a:t>Possible Medicaid reimbursements.</a:t>
            </a:r>
          </a:p>
        </p:txBody>
      </p:sp>
      <p:pic>
        <p:nvPicPr>
          <p:cNvPr id="4" name="Picture 3">
            <a:extLst>
              <a:ext uri="{FF2B5EF4-FFF2-40B4-BE49-F238E27FC236}">
                <a16:creationId xmlns:a16="http://schemas.microsoft.com/office/drawing/2014/main" id="{56FE12E3-908D-4C00-8824-354ECFF2707D}"/>
              </a:ext>
            </a:extLst>
          </p:cNvPr>
          <p:cNvPicPr>
            <a:picLocks noChangeAspect="1"/>
          </p:cNvPicPr>
          <p:nvPr/>
        </p:nvPicPr>
        <p:blipFill>
          <a:blip r:embed="rId4"/>
          <a:stretch>
            <a:fillRect/>
          </a:stretch>
        </p:blipFill>
        <p:spPr>
          <a:xfrm>
            <a:off x="7594600" y="155331"/>
            <a:ext cx="4597400" cy="6093770"/>
          </a:xfrm>
          <a:prstGeom prst="rect">
            <a:avLst/>
          </a:prstGeom>
        </p:spPr>
      </p:pic>
      <p:pic>
        <p:nvPicPr>
          <p:cNvPr id="5" name="Picture 4">
            <a:extLst>
              <a:ext uri="{FF2B5EF4-FFF2-40B4-BE49-F238E27FC236}">
                <a16:creationId xmlns:a16="http://schemas.microsoft.com/office/drawing/2014/main" id="{CEF5B7B3-3040-45E7-B271-2C795E5EE878}"/>
              </a:ext>
            </a:extLst>
          </p:cNvPr>
          <p:cNvPicPr>
            <a:picLocks noChangeAspect="1"/>
          </p:cNvPicPr>
          <p:nvPr/>
        </p:nvPicPr>
        <p:blipFill>
          <a:blip r:embed="rId5"/>
          <a:stretch>
            <a:fillRect/>
          </a:stretch>
        </p:blipFill>
        <p:spPr>
          <a:xfrm>
            <a:off x="4425004" y="1890547"/>
            <a:ext cx="2370917" cy="2161741"/>
          </a:xfrm>
          <a:prstGeom prst="rect">
            <a:avLst/>
          </a:prstGeom>
        </p:spPr>
      </p:pic>
      <p:pic>
        <p:nvPicPr>
          <p:cNvPr id="6" name="Picture 5">
            <a:extLst>
              <a:ext uri="{FF2B5EF4-FFF2-40B4-BE49-F238E27FC236}">
                <a16:creationId xmlns:a16="http://schemas.microsoft.com/office/drawing/2014/main" id="{3A2779B5-5B03-496D-9AAE-14A69F62ACE0}"/>
              </a:ext>
            </a:extLst>
          </p:cNvPr>
          <p:cNvPicPr>
            <a:picLocks noChangeAspect="1"/>
          </p:cNvPicPr>
          <p:nvPr/>
        </p:nvPicPr>
        <p:blipFill>
          <a:blip r:embed="rId6"/>
          <a:stretch>
            <a:fillRect/>
          </a:stretch>
        </p:blipFill>
        <p:spPr>
          <a:xfrm>
            <a:off x="4117006" y="3848933"/>
            <a:ext cx="3091545" cy="2406487"/>
          </a:xfrm>
          <a:prstGeom prst="rect">
            <a:avLst/>
          </a:prstGeom>
        </p:spPr>
      </p:pic>
      <p:pic>
        <p:nvPicPr>
          <p:cNvPr id="12" name="Picture 11">
            <a:extLst>
              <a:ext uri="{FF2B5EF4-FFF2-40B4-BE49-F238E27FC236}">
                <a16:creationId xmlns:a16="http://schemas.microsoft.com/office/drawing/2014/main" id="{214C39A7-1D21-41C0-AAE9-37E49E8C1D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547" y="-583013"/>
            <a:ext cx="2836222" cy="2191821"/>
          </a:xfrm>
          <a:prstGeom prst="rect">
            <a:avLst/>
          </a:prstGeom>
        </p:spPr>
      </p:pic>
    </p:spTree>
    <p:extLst>
      <p:ext uri="{BB962C8B-B14F-4D97-AF65-F5344CB8AC3E}">
        <p14:creationId xmlns:p14="http://schemas.microsoft.com/office/powerpoint/2010/main" val="222356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AB83-FC79-4D83-A411-9341752CA476}"/>
              </a:ext>
            </a:extLst>
          </p:cNvPr>
          <p:cNvSpPr>
            <a:spLocks noGrp="1"/>
          </p:cNvSpPr>
          <p:nvPr>
            <p:ph type="title"/>
          </p:nvPr>
        </p:nvSpPr>
        <p:spPr/>
        <p:txBody>
          <a:bodyPr/>
          <a:lstStyle/>
          <a:p>
            <a:r>
              <a:rPr lang="en-US" dirty="0"/>
              <a:t>Building a continuum of care…</a:t>
            </a:r>
          </a:p>
        </p:txBody>
      </p:sp>
      <p:graphicFrame>
        <p:nvGraphicFramePr>
          <p:cNvPr id="9" name="Table 8">
            <a:extLst>
              <a:ext uri="{FF2B5EF4-FFF2-40B4-BE49-F238E27FC236}">
                <a16:creationId xmlns:a16="http://schemas.microsoft.com/office/drawing/2014/main" id="{6A9605FE-D4F3-4B45-9FB6-3AFD12AF180C}"/>
              </a:ext>
            </a:extLst>
          </p:cNvPr>
          <p:cNvGraphicFramePr>
            <a:graphicFrameLocks noGrp="1"/>
          </p:cNvGraphicFramePr>
          <p:nvPr/>
        </p:nvGraphicFramePr>
        <p:xfrm>
          <a:off x="1083734" y="1545778"/>
          <a:ext cx="10337800" cy="5109021"/>
        </p:xfrm>
        <a:graphic>
          <a:graphicData uri="http://schemas.openxmlformats.org/drawingml/2006/table">
            <a:tbl>
              <a:tblPr/>
              <a:tblGrid>
                <a:gridCol w="1295941">
                  <a:extLst>
                    <a:ext uri="{9D8B030D-6E8A-4147-A177-3AD203B41FA5}">
                      <a16:colId xmlns:a16="http://schemas.microsoft.com/office/drawing/2014/main" val="1064767952"/>
                    </a:ext>
                  </a:extLst>
                </a:gridCol>
                <a:gridCol w="2626631">
                  <a:extLst>
                    <a:ext uri="{9D8B030D-6E8A-4147-A177-3AD203B41FA5}">
                      <a16:colId xmlns:a16="http://schemas.microsoft.com/office/drawing/2014/main" val="3869391338"/>
                    </a:ext>
                  </a:extLst>
                </a:gridCol>
                <a:gridCol w="2357715">
                  <a:extLst>
                    <a:ext uri="{9D8B030D-6E8A-4147-A177-3AD203B41FA5}">
                      <a16:colId xmlns:a16="http://schemas.microsoft.com/office/drawing/2014/main" val="2364404090"/>
                    </a:ext>
                  </a:extLst>
                </a:gridCol>
                <a:gridCol w="4057513">
                  <a:extLst>
                    <a:ext uri="{9D8B030D-6E8A-4147-A177-3AD203B41FA5}">
                      <a16:colId xmlns:a16="http://schemas.microsoft.com/office/drawing/2014/main" val="563424994"/>
                    </a:ext>
                  </a:extLst>
                </a:gridCol>
              </a:tblGrid>
              <a:tr h="526487">
                <a:tc>
                  <a:txBody>
                    <a:bodyPr/>
                    <a:lstStyle/>
                    <a:p>
                      <a:pPr algn="l" fontAlgn="b"/>
                      <a:br>
                        <a:rPr lang="en-US" sz="1200" dirty="0">
                          <a:solidFill>
                            <a:srgbClr val="4D4D4D"/>
                          </a:solidFill>
                          <a:effectLst/>
                        </a:rPr>
                      </a:br>
                      <a:r>
                        <a:rPr lang="en-US" sz="1200" dirty="0">
                          <a:solidFill>
                            <a:srgbClr val="4D4D4D"/>
                          </a:solidFill>
                          <a:effectLst/>
                        </a:rPr>
                        <a:t>Service</a:t>
                      </a:r>
                    </a:p>
                  </a:txBody>
                  <a:tcPr marL="63990" marR="63990" marT="63990" marB="6399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404DE0"/>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
                      <a:r>
                        <a:rPr lang="en-US" sz="1200" dirty="0">
                          <a:solidFill>
                            <a:srgbClr val="4D4D4D"/>
                          </a:solidFill>
                          <a:effectLst/>
                        </a:rPr>
                        <a:t>Description</a:t>
                      </a:r>
                    </a:p>
                  </a:txBody>
                  <a:tcPr marL="63990" marR="63990" marT="63990" marB="6399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4FE0"/>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
                      <a:r>
                        <a:rPr lang="en-US" sz="1200" dirty="0">
                          <a:solidFill>
                            <a:srgbClr val="4D4D4D"/>
                          </a:solidFill>
                          <a:effectLst/>
                        </a:rPr>
                        <a:t>Outcome</a:t>
                      </a:r>
                    </a:p>
                  </a:txBody>
                  <a:tcPr marL="63990" marR="63990" marT="63990" marB="6399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04AE0"/>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endParaRPr lang="en-US" sz="1200" dirty="0"/>
                    </a:p>
                    <a:p>
                      <a:r>
                        <a:rPr lang="en-US" sz="1200" dirty="0"/>
                        <a:t>Estimated Yearly Impact by 2005</a:t>
                      </a:r>
                    </a:p>
                  </a:txBody>
                  <a:tcPr marL="76788" marR="76788" marT="38394" marB="38394">
                    <a:lnL w="9525" cap="flat" cmpd="sng" algn="ctr">
                      <a:solidFill>
                        <a:srgbClr val="DDDDDD"/>
                      </a:solidFill>
                      <a:prstDash val="solid"/>
                      <a:round/>
                      <a:headEnd type="none" w="med" len="med"/>
                      <a:tailEnd type="none" w="med" len="med"/>
                    </a:lnL>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828968310"/>
                  </a:ext>
                </a:extLst>
              </a:tr>
              <a:tr h="721497">
                <a:tc>
                  <a:txBody>
                    <a:bodyPr/>
                    <a:lstStyle/>
                    <a:p>
                      <a:pPr algn="l" fontAlgn="t"/>
                      <a:r>
                        <a:rPr lang="en-US" sz="1200" u="none" strike="noStrike" dirty="0">
                          <a:solidFill>
                            <a:srgbClr val="00619E"/>
                          </a:solidFill>
                          <a:effectLst/>
                          <a:hlinkClick r:id="rId2"/>
                        </a:rPr>
                        <a:t>Housing Navigation</a:t>
                      </a:r>
                      <a:endParaRPr lang="en-US" sz="1200" dirty="0">
                        <a:solidFill>
                          <a:srgbClr val="4D4D4D"/>
                        </a:solidFill>
                        <a:effectLst/>
                      </a:endParaRP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1200">
                          <a:effectLst/>
                        </a:rPr>
                        <a:t>Low, barrier, trauma-informed overnight beds for transition to housing</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1200">
                          <a:effectLst/>
                        </a:rPr>
                        <a:t>Successful exit to safe, stable housing and a plan for ongoing support</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1200" dirty="0">
                          <a:effectLst/>
                        </a:rPr>
                        <a:t>1000 individuals </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extLst>
                  <a:ext uri="{0D108BD9-81ED-4DB2-BD59-A6C34878D82A}">
                    <a16:rowId xmlns:a16="http://schemas.microsoft.com/office/drawing/2014/main" val="1435759644"/>
                  </a:ext>
                </a:extLst>
              </a:tr>
              <a:tr h="916507">
                <a:tc>
                  <a:txBody>
                    <a:bodyPr/>
                    <a:lstStyle/>
                    <a:p>
                      <a:pPr algn="l" fontAlgn="t"/>
                      <a:r>
                        <a:rPr lang="en-US" sz="1200" u="none" strike="noStrike" dirty="0">
                          <a:solidFill>
                            <a:srgbClr val="00619E"/>
                          </a:solidFill>
                          <a:effectLst/>
                          <a:hlinkClick r:id="rId3"/>
                        </a:rPr>
                        <a:t>Engagement Center</a:t>
                      </a:r>
                      <a:endParaRPr lang="en-US" sz="1200" dirty="0">
                        <a:solidFill>
                          <a:srgbClr val="4D4D4D"/>
                        </a:solidFill>
                        <a:effectLst/>
                      </a:endParaRP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1200">
                          <a:effectLst/>
                        </a:rPr>
                        <a:t>Easy access to services needed for case management, job searching, and other supportive services </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1200">
                          <a:effectLst/>
                        </a:rPr>
                        <a:t>Supports needed for a successful exit to safe, stable housing </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1200" dirty="0">
                          <a:effectLst/>
                        </a:rPr>
                        <a:t>1000 individuals </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677550705"/>
                  </a:ext>
                </a:extLst>
              </a:tr>
              <a:tr h="916507">
                <a:tc>
                  <a:txBody>
                    <a:bodyPr/>
                    <a:lstStyle/>
                    <a:p>
                      <a:pPr algn="l" fontAlgn="t"/>
                      <a:r>
                        <a:rPr lang="en-US" sz="1200" u="none" strike="noStrike">
                          <a:solidFill>
                            <a:srgbClr val="00619E"/>
                          </a:solidFill>
                          <a:effectLst/>
                          <a:hlinkClick r:id="rId4"/>
                        </a:rPr>
                        <a:t>Receiving Area for first responders</a:t>
                      </a:r>
                      <a:endParaRPr lang="en-US" sz="1200">
                        <a:solidFill>
                          <a:srgbClr val="4D4D4D"/>
                        </a:solidFill>
                        <a:effectLst/>
                      </a:endParaRP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1200">
                          <a:effectLst/>
                        </a:rPr>
                        <a:t>Low-acuity, 24/7 connection point to shelter, housing, other services</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1200">
                          <a:effectLst/>
                        </a:rPr>
                        <a:t>Provide a non-medical place for ACS and First Responders to take people in need </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tc>
                  <a:txBody>
                    <a:bodyPr/>
                    <a:lstStyle/>
                    <a:p>
                      <a:pPr fontAlgn="t"/>
                      <a:r>
                        <a:rPr lang="en-US" sz="1200">
                          <a:effectLst/>
                        </a:rPr>
                        <a:t>1,500 connections/ transports to needed services</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6F6F6"/>
                    </a:solidFill>
                  </a:tcPr>
                </a:tc>
                <a:extLst>
                  <a:ext uri="{0D108BD9-81ED-4DB2-BD59-A6C34878D82A}">
                    <a16:rowId xmlns:a16="http://schemas.microsoft.com/office/drawing/2014/main" val="3181907546"/>
                  </a:ext>
                </a:extLst>
              </a:tr>
              <a:tr h="721497">
                <a:tc>
                  <a:txBody>
                    <a:bodyPr/>
                    <a:lstStyle/>
                    <a:p>
                      <a:pPr algn="l" fontAlgn="t"/>
                      <a:r>
                        <a:rPr lang="en-US" sz="1200" u="none" strike="noStrike">
                          <a:solidFill>
                            <a:srgbClr val="00619E"/>
                          </a:solidFill>
                          <a:effectLst/>
                          <a:hlinkClick r:id="rId5"/>
                        </a:rPr>
                        <a:t>Medical Sobering</a:t>
                      </a:r>
                      <a:endParaRPr lang="en-US" sz="1200">
                        <a:solidFill>
                          <a:srgbClr val="4D4D4D"/>
                        </a:solidFill>
                        <a:effectLst/>
                      </a:endParaRP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1200">
                          <a:effectLst/>
                        </a:rPr>
                        <a:t>Low-acuity, medical monitoring to gain sobriety; Complement to CARES Campus</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1200">
                          <a:effectLst/>
                        </a:rPr>
                        <a:t>Divert individuals from emergency departments and incarceration</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fontAlgn="t"/>
                      <a:r>
                        <a:rPr lang="en-US" sz="1200">
                          <a:effectLst/>
                        </a:rPr>
                        <a:t>17,000+ overnight stays</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549706944"/>
                  </a:ext>
                </a:extLst>
              </a:tr>
              <a:tr h="1306526">
                <a:tc>
                  <a:txBody>
                    <a:bodyPr/>
                    <a:lstStyle/>
                    <a:p>
                      <a:pPr algn="l" fontAlgn="t"/>
                      <a:r>
                        <a:rPr lang="en-US" sz="1200" u="none" strike="noStrike">
                          <a:solidFill>
                            <a:srgbClr val="00619E"/>
                          </a:solidFill>
                          <a:effectLst/>
                          <a:hlinkClick r:id="rId6"/>
                        </a:rPr>
                        <a:t>Medical Respite</a:t>
                      </a:r>
                      <a:endParaRPr lang="en-US" sz="1200">
                        <a:solidFill>
                          <a:srgbClr val="4D4D4D"/>
                        </a:solidFill>
                        <a:effectLst/>
                      </a:endParaRP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a:effectLst/>
                        </a:rPr>
                        <a:t>Overnight patient-centered medical care and necessary social services and supports. </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a:effectLst/>
                        </a:rPr>
                        <a:t>Reduce avoidable emergency department usage and potential re-admissions; connect individuals to permanent supportive housing</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dirty="0">
                          <a:effectLst/>
                        </a:rPr>
                        <a:t>320 individuals</a:t>
                      </a:r>
                    </a:p>
                  </a:txBody>
                  <a:tcPr marL="63990" marR="63990" marT="63990" marB="639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extLst>
                  <a:ext uri="{0D108BD9-81ED-4DB2-BD59-A6C34878D82A}">
                    <a16:rowId xmlns:a16="http://schemas.microsoft.com/office/drawing/2014/main" val="2316221789"/>
                  </a:ext>
                </a:extLst>
              </a:tr>
            </a:tbl>
          </a:graphicData>
        </a:graphic>
      </p:graphicFrame>
      <p:pic>
        <p:nvPicPr>
          <p:cNvPr id="10" name="Picture 9">
            <a:extLst>
              <a:ext uri="{FF2B5EF4-FFF2-40B4-BE49-F238E27FC236}">
                <a16:creationId xmlns:a16="http://schemas.microsoft.com/office/drawing/2014/main" id="{817510C1-FF00-46AB-8119-270635EDC5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2605" y="-504984"/>
            <a:ext cx="2653693" cy="2050763"/>
          </a:xfrm>
          <a:prstGeom prst="rect">
            <a:avLst/>
          </a:prstGeom>
        </p:spPr>
      </p:pic>
      <p:pic>
        <p:nvPicPr>
          <p:cNvPr id="11" name="Picture 10">
            <a:extLst>
              <a:ext uri="{FF2B5EF4-FFF2-40B4-BE49-F238E27FC236}">
                <a16:creationId xmlns:a16="http://schemas.microsoft.com/office/drawing/2014/main" id="{0C7940D8-5569-462D-9B5A-D7741AE23B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4083" y="83983"/>
            <a:ext cx="1095375" cy="737283"/>
          </a:xfrm>
          <a:prstGeom prst="rect">
            <a:avLst/>
          </a:prstGeom>
        </p:spPr>
      </p:pic>
    </p:spTree>
    <p:extLst>
      <p:ext uri="{BB962C8B-B14F-4D97-AF65-F5344CB8AC3E}">
        <p14:creationId xmlns:p14="http://schemas.microsoft.com/office/powerpoint/2010/main" val="98800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Picture 3">
            <a:extLst>
              <a:ext uri="{FF2B5EF4-FFF2-40B4-BE49-F238E27FC236}">
                <a16:creationId xmlns:a16="http://schemas.microsoft.com/office/drawing/2014/main" id="{4C362BDB-19AA-42D9-A11E-D3473CFE4678}"/>
              </a:ext>
            </a:extLst>
          </p:cNvPr>
          <p:cNvPicPr>
            <a:picLocks noChangeAspect="1"/>
          </p:cNvPicPr>
          <p:nvPr/>
        </p:nvPicPr>
        <p:blipFill rotWithShape="1">
          <a:blip r:embed="rId3"/>
          <a:srcRect l="5172" t="15727" r="5416" b="16651"/>
          <a:stretch/>
        </p:blipFill>
        <p:spPr>
          <a:xfrm>
            <a:off x="4247371" y="3858574"/>
            <a:ext cx="3697257" cy="1864215"/>
          </a:xfrm>
          <a:prstGeom prst="rect">
            <a:avLst/>
          </a:prstGeom>
        </p:spPr>
      </p:pic>
      <p:sp>
        <p:nvSpPr>
          <p:cNvPr id="106" name="Google Shape;106;p2"/>
          <p:cNvSpPr/>
          <p:nvPr/>
        </p:nvSpPr>
        <p:spPr>
          <a:xfrm>
            <a:off x="968830" y="439248"/>
            <a:ext cx="696686" cy="15738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07;p2"/>
          <p:cNvSpPr/>
          <p:nvPr/>
        </p:nvSpPr>
        <p:spPr>
          <a:xfrm>
            <a:off x="0" y="6574971"/>
            <a:ext cx="12192000" cy="283029"/>
          </a:xfrm>
          <a:prstGeom prst="rect">
            <a:avLst/>
          </a:prstGeom>
          <a:solidFill>
            <a:srgbClr val="39363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05;p2">
            <a:extLst>
              <a:ext uri="{FF2B5EF4-FFF2-40B4-BE49-F238E27FC236}">
                <a16:creationId xmlns:a16="http://schemas.microsoft.com/office/drawing/2014/main" id="{8A7B205B-0D14-4F46-935E-3B667BA348A7}"/>
              </a:ext>
            </a:extLst>
          </p:cNvPr>
          <p:cNvSpPr txBox="1">
            <a:spLocks/>
          </p:cNvSpPr>
          <p:nvPr/>
        </p:nvSpPr>
        <p:spPr>
          <a:xfrm>
            <a:off x="968830" y="883816"/>
            <a:ext cx="10392941" cy="533400"/>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Proxima Nova Extrabold"/>
              <a:buNone/>
              <a:tabLst/>
              <a:defRPr/>
            </a:pPr>
            <a:r>
              <a:rPr lang="en-US" b="1" kern="0" dirty="0">
                <a:solidFill>
                  <a:srgbClr val="000000"/>
                </a:solidFill>
                <a:latin typeface="Proxima Nova Extrabold"/>
                <a:sym typeface="Proxima Nova Extrabold"/>
              </a:rPr>
              <a:t>Building a continuum of care</a:t>
            </a:r>
            <a:r>
              <a:rPr kumimoji="0" lang="en-US" sz="4400" b="1" i="0" u="none" strike="noStrike" kern="0" cap="none" spc="0" normalizeH="0" baseline="0" noProof="0" dirty="0">
                <a:ln>
                  <a:noFill/>
                </a:ln>
                <a:solidFill>
                  <a:srgbClr val="000000"/>
                </a:solidFill>
                <a:effectLst/>
                <a:uLnTx/>
                <a:uFillTx/>
                <a:latin typeface="Proxima Nova Extrabold"/>
                <a:cs typeface="Calibri"/>
                <a:sym typeface="Proxima Nova Extrabold"/>
              </a:rPr>
              <a:t>…</a:t>
            </a:r>
            <a:endParaRPr kumimoji="0" lang="en-US" sz="44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0" name="Google Shape;240;g61c0033f3bb11733_0">
            <a:extLst>
              <a:ext uri="{FF2B5EF4-FFF2-40B4-BE49-F238E27FC236}">
                <a16:creationId xmlns:a16="http://schemas.microsoft.com/office/drawing/2014/main" id="{5E0052AD-A6DE-4B77-A17C-8B2EED0E7FAD}"/>
              </a:ext>
            </a:extLst>
          </p:cNvPr>
          <p:cNvSpPr txBox="1">
            <a:spLocks/>
          </p:cNvSpPr>
          <p:nvPr/>
        </p:nvSpPr>
        <p:spPr>
          <a:xfrm>
            <a:off x="952499" y="1409700"/>
            <a:ext cx="10591801" cy="3810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Calibri"/>
              <a:buNone/>
              <a:tabLst/>
              <a:defRPr/>
            </a:pP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Calibri"/>
            </a:endParaRPr>
          </a:p>
        </p:txBody>
      </p:sp>
      <p:pic>
        <p:nvPicPr>
          <p:cNvPr id="6" name="Picture 5">
            <a:extLst>
              <a:ext uri="{FF2B5EF4-FFF2-40B4-BE49-F238E27FC236}">
                <a16:creationId xmlns:a16="http://schemas.microsoft.com/office/drawing/2014/main" id="{D3816C44-9ACF-4512-AB0A-432CCE580ABE}"/>
              </a:ext>
            </a:extLst>
          </p:cNvPr>
          <p:cNvPicPr>
            <a:picLocks noChangeAspect="1"/>
          </p:cNvPicPr>
          <p:nvPr/>
        </p:nvPicPr>
        <p:blipFill rotWithShape="1">
          <a:blip r:embed="rId4"/>
          <a:srcRect l="9561" t="16244" r="9652" b="25081"/>
          <a:stretch/>
        </p:blipFill>
        <p:spPr>
          <a:xfrm>
            <a:off x="3172165" y="2701465"/>
            <a:ext cx="3430977" cy="1661342"/>
          </a:xfrm>
          <a:prstGeom prst="rect">
            <a:avLst/>
          </a:prstGeom>
        </p:spPr>
      </p:pic>
      <p:sp>
        <p:nvSpPr>
          <p:cNvPr id="22" name="Rectangle 21">
            <a:extLst>
              <a:ext uri="{FF2B5EF4-FFF2-40B4-BE49-F238E27FC236}">
                <a16:creationId xmlns:a16="http://schemas.microsoft.com/office/drawing/2014/main" id="{6823F3E9-CF0A-4378-AAC0-C36A5C173BED}"/>
              </a:ext>
            </a:extLst>
          </p:cNvPr>
          <p:cNvSpPr/>
          <p:nvPr/>
        </p:nvSpPr>
        <p:spPr>
          <a:xfrm>
            <a:off x="3123615" y="1550449"/>
            <a:ext cx="4050039" cy="1005840"/>
          </a:xfrm>
          <a:prstGeom prst="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Gateway Shelter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low-barrier, trauma informed beds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50 men, 50 women, 25 families, couples</a:t>
            </a:r>
          </a:p>
        </p:txBody>
      </p:sp>
      <p:sp>
        <p:nvSpPr>
          <p:cNvPr id="25" name="Rectangle 24">
            <a:extLst>
              <a:ext uri="{FF2B5EF4-FFF2-40B4-BE49-F238E27FC236}">
                <a16:creationId xmlns:a16="http://schemas.microsoft.com/office/drawing/2014/main" id="{AA065E40-002C-4408-A068-1DA7EC887661}"/>
              </a:ext>
            </a:extLst>
          </p:cNvPr>
          <p:cNvSpPr/>
          <p:nvPr/>
        </p:nvSpPr>
        <p:spPr>
          <a:xfrm>
            <a:off x="9083417" y="5285959"/>
            <a:ext cx="2286000" cy="1005840"/>
          </a:xfrm>
          <a:prstGeom prst="rect">
            <a:avLst/>
          </a:prstGeom>
          <a:solidFill>
            <a:schemeClr val="bg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Trauma Recovery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Center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Connection to services for victims of violent crime</a:t>
            </a: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 </a:t>
            </a:r>
          </a:p>
        </p:txBody>
      </p:sp>
      <p:sp>
        <p:nvSpPr>
          <p:cNvPr id="26" name="Rectangle 25">
            <a:extLst>
              <a:ext uri="{FF2B5EF4-FFF2-40B4-BE49-F238E27FC236}">
                <a16:creationId xmlns:a16="http://schemas.microsoft.com/office/drawing/2014/main" id="{1BA77C88-8C30-4375-811F-7196B6B0E944}"/>
              </a:ext>
            </a:extLst>
          </p:cNvPr>
          <p:cNvSpPr/>
          <p:nvPr/>
        </p:nvSpPr>
        <p:spPr>
          <a:xfrm>
            <a:off x="9083417" y="4061460"/>
            <a:ext cx="2286000" cy="1005840"/>
          </a:xfrm>
          <a:prstGeom prst="rect">
            <a:avLst/>
          </a:prstGeom>
          <a:solidFill>
            <a:schemeClr val="bg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Medical Sobering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Low-Moderate acuity substance sobering center</a:t>
            </a:r>
            <a:endParaRPr kumimoji="0" lang="en-US" sz="16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4D4F09DB-EDE4-4263-8400-441F347339C0}"/>
              </a:ext>
            </a:extLst>
          </p:cNvPr>
          <p:cNvSpPr/>
          <p:nvPr/>
        </p:nvSpPr>
        <p:spPr>
          <a:xfrm>
            <a:off x="9083417" y="2836962"/>
            <a:ext cx="2286000" cy="1005840"/>
          </a:xfrm>
          <a:prstGeom prst="rect">
            <a:avLst/>
          </a:prstGeom>
          <a:solidFill>
            <a:schemeClr val="bg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Medical Respite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Short - term medical residential care</a:t>
            </a:r>
          </a:p>
        </p:txBody>
      </p:sp>
      <p:sp>
        <p:nvSpPr>
          <p:cNvPr id="20" name="Rectangle 19">
            <a:extLst>
              <a:ext uri="{FF2B5EF4-FFF2-40B4-BE49-F238E27FC236}">
                <a16:creationId xmlns:a16="http://schemas.microsoft.com/office/drawing/2014/main" id="{1CA0201B-888C-4A26-A46C-BE00E31D4BFA}"/>
              </a:ext>
            </a:extLst>
          </p:cNvPr>
          <p:cNvSpPr/>
          <p:nvPr/>
        </p:nvSpPr>
        <p:spPr>
          <a:xfrm>
            <a:off x="9083417" y="1612464"/>
            <a:ext cx="2286000" cy="1005840"/>
          </a:xfrm>
          <a:prstGeom prst="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Engagement Center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Job training, case management, etc. </a:t>
            </a:r>
            <a:endParaRPr kumimoji="0" lang="en-US" sz="16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2E8DBEA1-85E7-4DF5-AED4-130D1C3DA87A}"/>
              </a:ext>
            </a:extLst>
          </p:cNvPr>
          <p:cNvSpPr/>
          <p:nvPr/>
        </p:nvSpPr>
        <p:spPr>
          <a:xfrm>
            <a:off x="952499" y="3582411"/>
            <a:ext cx="1533307" cy="1761727"/>
          </a:xfrm>
          <a:prstGeom prst="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 Drop- Off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Arial"/>
                <a:ea typeface="+mn-ea"/>
                <a:cs typeface="+mn-cs"/>
                <a:sym typeface="Arial"/>
              </a:rPr>
              <a:t>24/7 connection point to other services</a:t>
            </a:r>
          </a:p>
        </p:txBody>
      </p:sp>
      <p:sp>
        <p:nvSpPr>
          <p:cNvPr id="28" name="Rectangle 27">
            <a:extLst>
              <a:ext uri="{FF2B5EF4-FFF2-40B4-BE49-F238E27FC236}">
                <a16:creationId xmlns:a16="http://schemas.microsoft.com/office/drawing/2014/main" id="{375C4FCA-7098-4C0C-819B-6623D317F463}"/>
              </a:ext>
            </a:extLst>
          </p:cNvPr>
          <p:cNvSpPr/>
          <p:nvPr/>
        </p:nvSpPr>
        <p:spPr>
          <a:xfrm>
            <a:off x="3108582" y="5788879"/>
            <a:ext cx="4065072" cy="723415"/>
          </a:xfrm>
          <a:prstGeom prst="rect">
            <a:avLst/>
          </a:prstGeom>
          <a:solidFill>
            <a:schemeClr val="bg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Arial"/>
                <a:ea typeface="+mn-ea"/>
                <a:cs typeface="+mn-cs"/>
                <a:sym typeface="Arial"/>
              </a:rPr>
              <a:t>Other service provider locations </a:t>
            </a:r>
            <a:r>
              <a:rPr kumimoji="0" lang="en-US" sz="1400" b="0" i="0" u="none" strike="noStrike" kern="0" cap="none" spc="0" normalizeH="0" baseline="0" noProof="0" dirty="0">
                <a:ln>
                  <a:noFill/>
                </a:ln>
                <a:solidFill>
                  <a:srgbClr val="1F497D"/>
                </a:solidFill>
                <a:effectLst/>
                <a:uLnTx/>
                <a:uFillTx/>
                <a:latin typeface="Arial"/>
                <a:ea typeface="+mn-ea"/>
                <a:cs typeface="+mn-cs"/>
                <a:sym typeface="Arial"/>
              </a:rPr>
              <a:t>(Other shelters, hospitals, CARE Campus, etc.) </a:t>
            </a:r>
            <a:endParaRPr kumimoji="0" lang="en-US" sz="1600" b="0" i="0" u="none" strike="noStrike" kern="0" cap="none" spc="0" normalizeH="0" baseline="0" noProof="0" dirty="0">
              <a:ln>
                <a:noFill/>
              </a:ln>
              <a:solidFill>
                <a:srgbClr val="1F497D"/>
              </a:solidFill>
              <a:effectLst/>
              <a:uLnTx/>
              <a:uFillTx/>
              <a:latin typeface="Arial"/>
              <a:ea typeface="+mn-ea"/>
              <a:cs typeface="+mn-cs"/>
              <a:sym typeface="Arial"/>
            </a:endParaRPr>
          </a:p>
        </p:txBody>
      </p:sp>
      <p:cxnSp>
        <p:nvCxnSpPr>
          <p:cNvPr id="14" name="Connector: Elbow 13">
            <a:extLst>
              <a:ext uri="{FF2B5EF4-FFF2-40B4-BE49-F238E27FC236}">
                <a16:creationId xmlns:a16="http://schemas.microsoft.com/office/drawing/2014/main" id="{1DD09F0B-DCC9-49F8-A77E-A269FC906D8F}"/>
              </a:ext>
            </a:extLst>
          </p:cNvPr>
          <p:cNvCxnSpPr>
            <a:cxnSpLocks/>
            <a:stCxn id="21" idx="3"/>
            <a:endCxn id="22" idx="1"/>
          </p:cNvCxnSpPr>
          <p:nvPr/>
        </p:nvCxnSpPr>
        <p:spPr>
          <a:xfrm flipV="1">
            <a:off x="2485806" y="2053369"/>
            <a:ext cx="637809" cy="2409906"/>
          </a:xfrm>
          <a:prstGeom prst="bentConnector3">
            <a:avLst/>
          </a:prstGeom>
          <a:ln w="57150">
            <a:solidFill>
              <a:schemeClr val="accent6">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E75330CF-D312-41C3-9E16-E3561CF2E98D}"/>
              </a:ext>
            </a:extLst>
          </p:cNvPr>
          <p:cNvCxnSpPr>
            <a:cxnSpLocks/>
            <a:stCxn id="21" idx="3"/>
            <a:endCxn id="28" idx="1"/>
          </p:cNvCxnSpPr>
          <p:nvPr/>
        </p:nvCxnSpPr>
        <p:spPr>
          <a:xfrm>
            <a:off x="2485806" y="4463275"/>
            <a:ext cx="622776" cy="1687312"/>
          </a:xfrm>
          <a:prstGeom prst="bentConnector3">
            <a:avLst/>
          </a:prstGeom>
          <a:ln w="57150">
            <a:solidFill>
              <a:schemeClr val="tx2">
                <a:lumMod val="9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74C7C90B-B938-4A37-BD91-218F36498903}"/>
              </a:ext>
            </a:extLst>
          </p:cNvPr>
          <p:cNvCxnSpPr>
            <a:cxnSpLocks/>
            <a:stCxn id="22" idx="3"/>
            <a:endCxn id="20" idx="1"/>
          </p:cNvCxnSpPr>
          <p:nvPr/>
        </p:nvCxnSpPr>
        <p:spPr>
          <a:xfrm>
            <a:off x="7173654" y="2053369"/>
            <a:ext cx="1909763" cy="62015"/>
          </a:xfrm>
          <a:prstGeom prst="bentConnector3">
            <a:avLst/>
          </a:prstGeom>
          <a:ln w="57150">
            <a:solidFill>
              <a:schemeClr val="accent6">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A44A75F1-B162-4AF3-88E7-C4527CF2893F}"/>
              </a:ext>
            </a:extLst>
          </p:cNvPr>
          <p:cNvCxnSpPr>
            <a:cxnSpLocks/>
            <a:stCxn id="22" idx="3"/>
            <a:endCxn id="27" idx="1"/>
          </p:cNvCxnSpPr>
          <p:nvPr/>
        </p:nvCxnSpPr>
        <p:spPr>
          <a:xfrm>
            <a:off x="7173654" y="2053369"/>
            <a:ext cx="1909763" cy="1286513"/>
          </a:xfrm>
          <a:prstGeom prst="bentConnector3">
            <a:avLst/>
          </a:prstGeom>
          <a:ln w="57150">
            <a:solidFill>
              <a:schemeClr val="accent6">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8CB2A90-1D6C-4FD4-8B08-7AEC2D0F79EC}"/>
              </a:ext>
            </a:extLst>
          </p:cNvPr>
          <p:cNvCxnSpPr>
            <a:cxnSpLocks/>
            <a:stCxn id="22" idx="3"/>
            <a:endCxn id="26" idx="1"/>
          </p:cNvCxnSpPr>
          <p:nvPr/>
        </p:nvCxnSpPr>
        <p:spPr>
          <a:xfrm>
            <a:off x="7173654" y="2053369"/>
            <a:ext cx="1909763" cy="2511011"/>
          </a:xfrm>
          <a:prstGeom prst="bentConnector3">
            <a:avLst>
              <a:gd name="adj1" fmla="val 50000"/>
            </a:avLst>
          </a:prstGeom>
          <a:ln w="57150">
            <a:solidFill>
              <a:schemeClr val="accent6">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B1EED7C-D08B-467F-BAA0-E1C042710D35}"/>
              </a:ext>
            </a:extLst>
          </p:cNvPr>
          <p:cNvCxnSpPr>
            <a:cxnSpLocks/>
            <a:stCxn id="22" idx="3"/>
            <a:endCxn id="25" idx="1"/>
          </p:cNvCxnSpPr>
          <p:nvPr/>
        </p:nvCxnSpPr>
        <p:spPr>
          <a:xfrm>
            <a:off x="7173654" y="2053369"/>
            <a:ext cx="1909763" cy="3735510"/>
          </a:xfrm>
          <a:prstGeom prst="bentConnector3">
            <a:avLst>
              <a:gd name="adj1" fmla="val 50000"/>
            </a:avLst>
          </a:prstGeom>
          <a:ln w="57150">
            <a:solidFill>
              <a:schemeClr val="accent6">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52DC927-8E96-4865-8E71-35E13D72C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4083" y="83984"/>
            <a:ext cx="1095375" cy="723900"/>
          </a:xfrm>
          <a:prstGeom prst="rect">
            <a:avLst/>
          </a:prstGeom>
        </p:spPr>
      </p:pic>
      <p:pic>
        <p:nvPicPr>
          <p:cNvPr id="23" name="Picture 22">
            <a:extLst>
              <a:ext uri="{FF2B5EF4-FFF2-40B4-BE49-F238E27FC236}">
                <a16:creationId xmlns:a16="http://schemas.microsoft.com/office/drawing/2014/main" id="{F6BB934F-9247-411A-9958-9180C89B0D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535" y="-369517"/>
            <a:ext cx="2653693" cy="2050763"/>
          </a:xfrm>
          <a:prstGeom prst="rect">
            <a:avLst/>
          </a:prstGeom>
        </p:spPr>
      </p:pic>
    </p:spTree>
    <p:extLst>
      <p:ext uri="{BB962C8B-B14F-4D97-AF65-F5344CB8AC3E}">
        <p14:creationId xmlns:p14="http://schemas.microsoft.com/office/powerpoint/2010/main" val="86817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Preliminary Budget: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Following is an estimated summary of startup and Phase 1 implementation cost considerations for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placement of the proposed City-managed Albuquerque Sobering Center at the Gibson Health Hub and</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site of the proposed Gateway emergency homeless shelter. Facility build-out costs are estimated. Use of</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designated space at the former Lovelace Hospital emergency department may prove</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beneficial in minimizing build-out costs and expediting a Phase 1 opening. </a:t>
            </a:r>
          </a:p>
          <a:p>
            <a:pPr marL="0" marR="0" algn="l">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Phase 1 startup costs, including capital facility costs and first year operating costs for the Medical Sobering Center are estimated to require $8,701,600. </a:t>
            </a:r>
            <a:endParaRPr kumimoji="0" lang="en-US" sz="22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sp>
        <p:nvSpPr>
          <p:cNvPr id="2" name="TextBox 1">
            <a:extLst>
              <a:ext uri="{FF2B5EF4-FFF2-40B4-BE49-F238E27FC236}">
                <a16:creationId xmlns:a16="http://schemas.microsoft.com/office/drawing/2014/main" id="{D8C8DFA9-9FDA-482B-B4D9-5049B04D0CAC}"/>
              </a:ext>
            </a:extLst>
          </p:cNvPr>
          <p:cNvSpPr txBox="1"/>
          <p:nvPr/>
        </p:nvSpPr>
        <p:spPr>
          <a:xfrm>
            <a:off x="9050741" y="5822326"/>
            <a:ext cx="2956610" cy="914400"/>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6D491256-68EC-4F35-9C0C-4891D3028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0739" y="5196361"/>
            <a:ext cx="2836222" cy="2191821"/>
          </a:xfrm>
          <a:prstGeom prst="rect">
            <a:avLst/>
          </a:prstGeom>
        </p:spPr>
      </p:pic>
    </p:spTree>
    <p:extLst>
      <p:ext uri="{BB962C8B-B14F-4D97-AF65-F5344CB8AC3E}">
        <p14:creationId xmlns:p14="http://schemas.microsoft.com/office/powerpoint/2010/main" val="17013554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A6C33C-308C-4714-9A2B-64EE4AEAAAC2}"/>
              </a:ext>
            </a:extLst>
          </p:cNvPr>
          <p:cNvPicPr>
            <a:picLocks noChangeAspect="1"/>
          </p:cNvPicPr>
          <p:nvPr/>
        </p:nvPicPr>
        <p:blipFill>
          <a:blip r:embed="rId2"/>
          <a:stretch>
            <a:fillRect/>
          </a:stretch>
        </p:blipFill>
        <p:spPr>
          <a:xfrm>
            <a:off x="3961096" y="100617"/>
            <a:ext cx="7375895" cy="6604000"/>
          </a:xfrm>
          <a:prstGeom prst="rect">
            <a:avLst/>
          </a:prstGeom>
        </p:spPr>
      </p:pic>
      <p:sp>
        <p:nvSpPr>
          <p:cNvPr id="8" name="TextBox 7">
            <a:extLst>
              <a:ext uri="{FF2B5EF4-FFF2-40B4-BE49-F238E27FC236}">
                <a16:creationId xmlns:a16="http://schemas.microsoft.com/office/drawing/2014/main" id="{75D902BB-AA2C-404B-BC3E-6BFBC95BF195}"/>
              </a:ext>
            </a:extLst>
          </p:cNvPr>
          <p:cNvSpPr txBox="1"/>
          <p:nvPr/>
        </p:nvSpPr>
        <p:spPr>
          <a:xfrm>
            <a:off x="302000" y="2992735"/>
            <a:ext cx="3310467" cy="2031325"/>
          </a:xfrm>
          <a:prstGeom prst="rect">
            <a:avLst/>
          </a:prstGeom>
          <a:noFill/>
        </p:spPr>
        <p:txBody>
          <a:bodyPr wrap="square" rtlCol="0">
            <a:spAutoFit/>
          </a:bodyPr>
          <a:lstStyle/>
          <a:p>
            <a:r>
              <a:rPr lang="en-US" dirty="0"/>
              <a:t>City Council approved $730,000 in recurring support of medical sobering operational costs in the FY23 budget. The FY/24 budget also included $500K to support the operations of the opening year. </a:t>
            </a:r>
          </a:p>
        </p:txBody>
      </p:sp>
      <p:pic>
        <p:nvPicPr>
          <p:cNvPr id="6" name="Picture 5">
            <a:extLst>
              <a:ext uri="{FF2B5EF4-FFF2-40B4-BE49-F238E27FC236}">
                <a16:creationId xmlns:a16="http://schemas.microsoft.com/office/drawing/2014/main" id="{815731E4-A3F7-445A-B4C9-D4C275F33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91" y="100617"/>
            <a:ext cx="2836222" cy="2191821"/>
          </a:xfrm>
          <a:prstGeom prst="rect">
            <a:avLst/>
          </a:prstGeom>
        </p:spPr>
      </p:pic>
    </p:spTree>
    <p:extLst>
      <p:ext uri="{BB962C8B-B14F-4D97-AF65-F5344CB8AC3E}">
        <p14:creationId xmlns:p14="http://schemas.microsoft.com/office/powerpoint/2010/main" val="3397773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a:spcBef>
                <a:spcPts val="0"/>
              </a:spcBef>
            </a:pPr>
            <a:r>
              <a:rPr lang="en-US" sz="2800" b="1" dirty="0">
                <a:latin typeface="Times New Roman" panose="02020603050405020304" pitchFamily="18" charset="0"/>
                <a:ea typeface="Calibri" panose="020F0502020204030204" pitchFamily="34" charset="0"/>
                <a:cs typeface="Times New Roman" panose="02020603050405020304" pitchFamily="18" charset="0"/>
              </a:rPr>
              <a:t>Funding Resources</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algn="l">
              <a:spcBef>
                <a:spcPts val="0"/>
              </a:spcBef>
            </a:pPr>
            <a:r>
              <a:rPr lang="en-US" sz="2400" b="1" dirty="0">
                <a:latin typeface="Times New Roman" panose="02020603050405020304" pitchFamily="18" charset="0"/>
                <a:ea typeface="Calibri" panose="020F0502020204030204" pitchFamily="34" charset="0"/>
                <a:cs typeface="Times New Roman" panose="02020603050405020304" pitchFamily="18" charset="0"/>
              </a:rPr>
              <a:t>The medical sobering center has received significant financial support from many partners totaling $8.75 million</a:t>
            </a:r>
          </a:p>
          <a:p>
            <a:pPr algn="l">
              <a:spcBef>
                <a:spcPts val="0"/>
              </a:spcBef>
            </a:pP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l">
              <a:spcBef>
                <a:spcPts val="0"/>
              </a:spcBef>
              <a:buFont typeface="Arial" panose="020B0604020202020204" pitchFamily="34" charset="0"/>
              <a:buChar char="•"/>
            </a:pPr>
            <a:r>
              <a:rPr lang="en-US" sz="1800" b="1" dirty="0">
                <a:latin typeface="Times New Roman" panose="02020603050405020304" pitchFamily="18" charset="0"/>
                <a:ea typeface="Calibri" panose="020F0502020204030204" pitchFamily="34" charset="0"/>
                <a:cs typeface="Times New Roman" panose="02020603050405020304" pitchFamily="18" charset="0"/>
              </a:rPr>
              <a:t>Bernalillo County: The Bernalillo County Board of Commissioners approved $4.35 million in Behavioral Health Initiative funding to support the City of Albuquerque’s Medical Sobering Center to be located at the new Gibson Health Hub.</a:t>
            </a:r>
          </a:p>
          <a:p>
            <a:pPr marL="285750" indent="-285750" algn="l">
              <a:spcBef>
                <a:spcPts val="0"/>
              </a:spcBef>
              <a:buFont typeface="Arial" panose="020B0604020202020204" pitchFamily="34" charset="0"/>
              <a:buChar char="•"/>
            </a:pPr>
            <a:r>
              <a:rPr lang="en-US" sz="1800" b="1" dirty="0">
                <a:latin typeface="Times New Roman" panose="02020603050405020304" pitchFamily="18" charset="0"/>
                <a:ea typeface="Calibri" panose="020F0502020204030204" pitchFamily="34" charset="0"/>
                <a:cs typeface="Times New Roman" panose="02020603050405020304" pitchFamily="18" charset="0"/>
              </a:rPr>
              <a:t>Senator Heinrich and Representative Stansbury secured the funding in the Omnibus Appropriations Agreement for    Fiscal Year 2023 (FY23).</a:t>
            </a:r>
          </a:p>
          <a:p>
            <a:pPr algn="l">
              <a:spcBef>
                <a:spcPts val="0"/>
              </a:spcBef>
            </a:pPr>
            <a:r>
              <a:rPr lang="en-US" sz="1800" b="1" dirty="0">
                <a:latin typeface="Times New Roman" panose="02020603050405020304" pitchFamily="18" charset="0"/>
                <a:ea typeface="Calibri" panose="020F0502020204030204" pitchFamily="34" charset="0"/>
                <a:cs typeface="Times New Roman" panose="02020603050405020304" pitchFamily="18" charset="0"/>
              </a:rPr>
              <a:t> 	*$2 million in congressionally directed spending for the City of Albuquerque to help develop programming for the 	Albuquerque Medical Sobering Center in New Mexico. Additionally, this funding will be used for operational 	costs including the hiring of professional and certified medical staff, program management and 	administration, supplies, transportation vehicles, and facilities management.</a:t>
            </a:r>
          </a:p>
          <a:p>
            <a:pPr algn="l">
              <a:spcBef>
                <a:spcPts val="0"/>
              </a:spcBef>
            </a:pPr>
            <a:r>
              <a:rPr lang="en-US" sz="1800" b="1" dirty="0">
                <a:latin typeface="Times New Roman" panose="02020603050405020304" pitchFamily="18" charset="0"/>
                <a:ea typeface="Calibri" panose="020F0502020204030204" pitchFamily="34" charset="0"/>
                <a:cs typeface="Times New Roman" panose="02020603050405020304" pitchFamily="18" charset="0"/>
              </a:rPr>
              <a:t>	*$2.2 million in congressionally directed spending for construction, renovation, and equipment costs for the 	Albuquerque Medical Sobering Center.</a:t>
            </a:r>
          </a:p>
          <a:p>
            <a:pPr marL="285750" indent="-285750" algn="l">
              <a:spcBef>
                <a:spcPts val="0"/>
              </a:spcBef>
              <a:buFont typeface="Arial" panose="020B0604020202020204" pitchFamily="34" charset="0"/>
              <a:buChar char="•"/>
            </a:pPr>
            <a:r>
              <a:rPr lang="en-US" sz="1800" b="1" dirty="0">
                <a:latin typeface="Times New Roman" panose="02020603050405020304" pitchFamily="18" charset="0"/>
                <a:ea typeface="Calibri" panose="020F0502020204030204" pitchFamily="34" charset="0"/>
                <a:cs typeface="Times New Roman" panose="02020603050405020304" pitchFamily="18" charset="0"/>
              </a:rPr>
              <a:t>Capital Outlay Projects Approved by NM Governor 2023 – SB192 - $200,000 For a pilot project at the Albuquerque Gateway center for medical sobering addiction treatment services as an alternative to jail or a hospital to allow persons who are intoxicated and nonviolent to recover from the effects of alcohol and drugs.</a:t>
            </a:r>
          </a:p>
          <a:p>
            <a:pPr algn="l">
              <a:spcBef>
                <a:spcPts val="0"/>
              </a:spcBef>
            </a:pP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algn="l">
              <a:spcBef>
                <a:spcPts val="0"/>
              </a:spcBef>
            </a:pPr>
            <a:r>
              <a:rPr lang="en-US" sz="1800" b="1" dirty="0">
                <a:latin typeface="Times New Roman" panose="02020603050405020304" pitchFamily="18" charset="0"/>
                <a:ea typeface="Calibri" panose="020F0502020204030204" pitchFamily="34" charset="0"/>
                <a:cs typeface="Times New Roman" panose="02020603050405020304" pitchFamily="18" charset="0"/>
              </a:rPr>
              <a:t>Lastly, City Council approved $730,000 in recurring and $500,000 in non-recurring funding for FY/24 for a partial year of operating a Medical Sobering Center at Gibson Health Hub. </a:t>
            </a:r>
          </a:p>
        </p:txBody>
      </p:sp>
      <p:pic>
        <p:nvPicPr>
          <p:cNvPr id="5" name="Picture 4">
            <a:extLst>
              <a:ext uri="{FF2B5EF4-FFF2-40B4-BE49-F238E27FC236}">
                <a16:creationId xmlns:a16="http://schemas.microsoft.com/office/drawing/2014/main" id="{798C610F-9513-4D0C-96E1-D392680CD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6579" y="5699419"/>
            <a:ext cx="6775420" cy="1156945"/>
          </a:xfrm>
          <a:prstGeom prst="rect">
            <a:avLst/>
          </a:prstGeom>
        </p:spPr>
      </p:pic>
      <p:sp>
        <p:nvSpPr>
          <p:cNvPr id="2" name="TextBox 1">
            <a:extLst>
              <a:ext uri="{FF2B5EF4-FFF2-40B4-BE49-F238E27FC236}">
                <a16:creationId xmlns:a16="http://schemas.microsoft.com/office/drawing/2014/main" id="{97549C8F-7B44-47A3-BB1D-974791B2B74E}"/>
              </a:ext>
            </a:extLst>
          </p:cNvPr>
          <p:cNvSpPr txBox="1"/>
          <p:nvPr/>
        </p:nvSpPr>
        <p:spPr>
          <a:xfrm>
            <a:off x="297384" y="5820691"/>
            <a:ext cx="2676551" cy="914400"/>
          </a:xfrm>
          <a:prstGeom prst="rect">
            <a:avLst/>
          </a:prstGeom>
          <a:solidFill>
            <a:schemeClr val="bg2"/>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6E7A16F7-091A-4D7E-9DE9-87101F4D09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548" y="5181980"/>
            <a:ext cx="2836222" cy="2191821"/>
          </a:xfrm>
          <a:prstGeom prst="rect">
            <a:avLst/>
          </a:prstGeom>
        </p:spPr>
      </p:pic>
    </p:spTree>
    <p:extLst>
      <p:ext uri="{BB962C8B-B14F-4D97-AF65-F5344CB8AC3E}">
        <p14:creationId xmlns:p14="http://schemas.microsoft.com/office/powerpoint/2010/main" val="20967644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1" y="-42126"/>
            <a:ext cx="12191999" cy="5743178"/>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9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90000"/>
              </a:lnSpc>
              <a:spcBef>
                <a:spcPts val="0"/>
              </a:spcBef>
              <a:spcAft>
                <a:spcPts val="0"/>
              </a:spcAft>
              <a:buClrTx/>
              <a:buSzTx/>
              <a:buFontTx/>
              <a:buNone/>
              <a:tabLst/>
              <a:defRPr/>
            </a:pPr>
            <a:endParaRPr lang="en-US" sz="6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Questions ?</a:t>
            </a:r>
          </a:p>
          <a:p>
            <a:pPr marL="0" marR="0" lvl="0" indent="0" defTabSz="914400" rtl="0" eaLnBrk="1" fontAlgn="auto" latinLnBrk="0" hangingPunct="1">
              <a:lnSpc>
                <a:spcPct val="90000"/>
              </a:lnSpc>
              <a:spcBef>
                <a:spcPts val="0"/>
              </a:spcBef>
              <a:spcAft>
                <a:spcPts val="0"/>
              </a:spcAft>
              <a:buClrTx/>
              <a:buSzTx/>
              <a:buFontTx/>
              <a:buNone/>
              <a:tabLst/>
              <a:defRPr/>
            </a:pP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90000"/>
              </a:lnSpc>
              <a:spcBef>
                <a:spcPts val="0"/>
              </a:spcBef>
              <a:spcAft>
                <a:spcPts val="0"/>
              </a:spcAft>
              <a:buClrTx/>
              <a:buSzTx/>
              <a:buFontTx/>
              <a:buNone/>
              <a:tabLst/>
              <a:defRPr/>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Learn More at: </a:t>
            </a:r>
          </a:p>
          <a:p>
            <a:pPr marL="0" marR="0" lvl="0" indent="0" defTabSz="914400" rtl="0" eaLnBrk="1" fontAlgn="auto" latinLnBrk="0" hangingPunct="1">
              <a:lnSpc>
                <a:spcPct val="90000"/>
              </a:lnSpc>
              <a:spcBef>
                <a:spcPts val="0"/>
              </a:spcBef>
              <a:spcAft>
                <a:spcPts val="0"/>
              </a:spcAft>
              <a:buClrTx/>
              <a:buSzTx/>
              <a:buFontTx/>
              <a:buNone/>
              <a:tabLst/>
              <a:defRPr/>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90000"/>
              </a:lnSpc>
              <a:spcBef>
                <a:spcPts val="0"/>
              </a:spcBef>
              <a:spcAft>
                <a:spcPts val="0"/>
              </a:spcAft>
              <a:buClrTx/>
              <a:buSzTx/>
              <a:buFontTx/>
              <a:buNone/>
              <a:tabLst/>
              <a:defRPr/>
            </a:pPr>
            <a:r>
              <a:rPr lang="en-US" sz="1100" dirty="0">
                <a:hlinkClick r:id="rId5"/>
              </a:rPr>
              <a:t>Medical Sobering — City of Albuquerque (cabq.gov)</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378EDE4-607B-43E4-AAED-D21D519821F5}"/>
              </a:ext>
            </a:extLst>
          </p:cNvPr>
          <p:cNvSpPr txBox="1"/>
          <p:nvPr/>
        </p:nvSpPr>
        <p:spPr>
          <a:xfrm>
            <a:off x="8885694" y="5835072"/>
            <a:ext cx="3088758" cy="914400"/>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D757B11C-D653-46C4-A0E0-DA901B1924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1350" y="5196361"/>
            <a:ext cx="2836222" cy="2191821"/>
          </a:xfrm>
          <a:prstGeom prst="rect">
            <a:avLst/>
          </a:prstGeom>
        </p:spPr>
      </p:pic>
    </p:spTree>
    <p:extLst>
      <p:ext uri="{BB962C8B-B14F-4D97-AF65-F5344CB8AC3E}">
        <p14:creationId xmlns:p14="http://schemas.microsoft.com/office/powerpoint/2010/main" val="9471642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view of a city&#10;&#10;Description automatically generated">
            <a:extLst>
              <a:ext uri="{FF2B5EF4-FFF2-40B4-BE49-F238E27FC236}">
                <a16:creationId xmlns:a16="http://schemas.microsoft.com/office/drawing/2014/main" id="{57B2820F-3CB1-D74A-B35D-55E53A378312}"/>
              </a:ext>
            </a:extLst>
          </p:cNvPr>
          <p:cNvPicPr>
            <a:picLocks noChangeAspect="1"/>
          </p:cNvPicPr>
          <p:nvPr/>
        </p:nvPicPr>
        <p:blipFill rotWithShape="1">
          <a:blip r:embed="rId2"/>
          <a:srcRect l="9091" t="9091"/>
          <a:stretch/>
        </p:blipFill>
        <p:spPr>
          <a:xfrm>
            <a:off x="0" y="-1"/>
            <a:ext cx="10307614" cy="6857999"/>
          </a:xfrm>
          <a:prstGeom prst="rect">
            <a:avLst/>
          </a:prstGeom>
        </p:spPr>
      </p:pic>
      <p:sp>
        <p:nvSpPr>
          <p:cNvPr id="18" name="Rectangle 17">
            <a:extLst>
              <a:ext uri="{FF2B5EF4-FFF2-40B4-BE49-F238E27FC236}">
                <a16:creationId xmlns:a16="http://schemas.microsoft.com/office/drawing/2014/main" id="{34795E48-D607-3543-8B5E-051AFD22044B}"/>
              </a:ext>
            </a:extLst>
          </p:cNvPr>
          <p:cNvSpPr/>
          <p:nvPr/>
        </p:nvSpPr>
        <p:spPr>
          <a:xfrm>
            <a:off x="-29346" y="-2"/>
            <a:ext cx="8629649" cy="6858000"/>
          </a:xfrm>
          <a:prstGeom prst="rect">
            <a:avLst/>
          </a:prstGeom>
          <a:solidFill>
            <a:srgbClr val="FFC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34215D-4938-1E40-BF55-9E31DFCFCBE3}"/>
              </a:ext>
            </a:extLst>
          </p:cNvPr>
          <p:cNvSpPr/>
          <p:nvPr/>
        </p:nvSpPr>
        <p:spPr>
          <a:xfrm>
            <a:off x="8600303" y="0"/>
            <a:ext cx="3591697"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267E803-0B92-4142-A117-364359C4E621}"/>
              </a:ext>
            </a:extLst>
          </p:cNvPr>
          <p:cNvSpPr txBox="1">
            <a:spLocks/>
          </p:cNvSpPr>
          <p:nvPr/>
        </p:nvSpPr>
        <p:spPr>
          <a:xfrm>
            <a:off x="740654" y="2224002"/>
            <a:ext cx="7276632" cy="17926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endParaRPr kumimoji="0" lang="en-US" sz="70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sp>
        <p:nvSpPr>
          <p:cNvPr id="15" name="TextBox 14"/>
          <p:cNvSpPr txBox="1"/>
          <p:nvPr/>
        </p:nvSpPr>
        <p:spPr>
          <a:xfrm>
            <a:off x="41109" y="892630"/>
            <a:ext cx="7876545" cy="49798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Presenters: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Gilbert Ramirez, MSW, LCSW, LSSW (He, Him, El)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Deputy Director of Behavioral Health &amp; Wellness Programs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solidFill>
                  <a:prstClr val="black">
                    <a:lumMod val="85000"/>
                    <a:lumOff val="15000"/>
                  </a:prstClr>
                </a:solidFill>
                <a:latin typeface="Arial" panose="020B0604020202020204" pitchFamily="34" charset="0"/>
                <a:cs typeface="Arial" panose="020B0604020202020204" pitchFamily="34" charset="0"/>
              </a:rPr>
              <a:t>Department of Health, Housing &amp; Homelessness</a:t>
            </a: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E-mail: </a:t>
            </a: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hlinkClick r:id="rId3"/>
              </a:rPr>
              <a:t>gramirez@cabq.gov</a:t>
            </a: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(505)768-2866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b="1" dirty="0">
                <a:solidFill>
                  <a:prstClr val="black">
                    <a:lumMod val="85000"/>
                    <a:lumOff val="15000"/>
                  </a:prstClr>
                </a:solidFill>
                <a:latin typeface="Arial" panose="020B0604020202020204" pitchFamily="34" charset="0"/>
                <a:cs typeface="Arial" panose="020B0604020202020204" pitchFamily="34" charset="0"/>
              </a:rPr>
              <a:t>Ellen Braden, (She, Her)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solidFill>
                  <a:prstClr val="black">
                    <a:lumMod val="85000"/>
                    <a:lumOff val="15000"/>
                  </a:prstClr>
                </a:solidFill>
                <a:latin typeface="Arial" panose="020B0604020202020204" pitchFamily="34" charset="0"/>
                <a:cs typeface="Arial" panose="020B0604020202020204" pitchFamily="34" charset="0"/>
              </a:rPr>
              <a:t>Public Health Initiatives Manager</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solidFill>
                  <a:prstClr val="black">
                    <a:lumMod val="85000"/>
                    <a:lumOff val="15000"/>
                  </a:prstClr>
                </a:solidFill>
                <a:latin typeface="Arial" panose="020B0604020202020204" pitchFamily="34" charset="0"/>
                <a:cs typeface="Arial" panose="020B0604020202020204" pitchFamily="34" charset="0"/>
              </a:rPr>
              <a:t>Department of Health, Housing &amp; Homelessness</a:t>
            </a: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E-mail: ebraden@cabq.gov</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(505)768-2788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711313" y="222165"/>
            <a:ext cx="93813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Thank You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A880D02-F4E6-42B7-953E-08B6FCB69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926" y="103736"/>
            <a:ext cx="3859850" cy="6865387"/>
          </a:xfrm>
          <a:prstGeom prst="rect">
            <a:avLst/>
          </a:prstGeom>
        </p:spPr>
      </p:pic>
      <p:sp>
        <p:nvSpPr>
          <p:cNvPr id="2" name="TextBox 1">
            <a:extLst>
              <a:ext uri="{FF2B5EF4-FFF2-40B4-BE49-F238E27FC236}">
                <a16:creationId xmlns:a16="http://schemas.microsoft.com/office/drawing/2014/main" id="{ADE41CF8-EC3C-4311-83AA-008A27808730}"/>
              </a:ext>
            </a:extLst>
          </p:cNvPr>
          <p:cNvSpPr txBox="1"/>
          <p:nvPr/>
        </p:nvSpPr>
        <p:spPr>
          <a:xfrm>
            <a:off x="8235612" y="2796128"/>
            <a:ext cx="3956388" cy="1502407"/>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9C9895D2-31B4-49AE-A0A9-BDEC9E671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2805" y="1890670"/>
            <a:ext cx="4242002" cy="3278202"/>
          </a:xfrm>
          <a:prstGeom prst="rect">
            <a:avLst/>
          </a:prstGeom>
        </p:spPr>
      </p:pic>
    </p:spTree>
    <p:extLst>
      <p:ext uri="{BB962C8B-B14F-4D97-AF65-F5344CB8AC3E}">
        <p14:creationId xmlns:p14="http://schemas.microsoft.com/office/powerpoint/2010/main" val="274034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80285" y="1807651"/>
            <a:ext cx="10431429" cy="1450603"/>
          </a:xfrm>
          <a:prstGeom prst="rect">
            <a:avLst/>
          </a:prstGeom>
          <a:noFill/>
          <a:ln>
            <a:noFill/>
          </a:ln>
        </p:spPr>
        <p:txBody>
          <a:bodyPr spcFirstLastPara="1" wrap="square" lIns="91425" tIns="45700" rIns="91425" bIns="45700" anchor="t" anchorCtr="0">
            <a:noAutofit/>
          </a:bodyPr>
          <a:lstStyle/>
          <a:p>
            <a:pPr marL="342900" indent="-342900">
              <a:lnSpc>
                <a:spcPct val="250000"/>
              </a:lnSpc>
              <a:spcBef>
                <a:spcPts val="0"/>
              </a:spcBef>
              <a:buFont typeface="+mj-lt"/>
              <a:buAutoNum type="arabicPeriod"/>
            </a:pPr>
            <a:r>
              <a:rPr lang="en-US" sz="1800" dirty="0">
                <a:ln>
                  <a:noFill/>
                </a:ln>
                <a:solidFill>
                  <a:srgbClr val="000000"/>
                </a:solidFill>
                <a:effectLst/>
                <a:latin typeface="Proxima Nova"/>
                <a:ea typeface="Arial Unicode MS"/>
                <a:cs typeface="Arial Unicode MS"/>
              </a:rPr>
              <a:t>Learn about Bernalillo County CARES Campus</a:t>
            </a:r>
          </a:p>
          <a:p>
            <a:pPr marL="342900" marR="0" lvl="0" indent="-342900">
              <a:lnSpc>
                <a:spcPct val="250000"/>
              </a:lnSpc>
              <a:spcBef>
                <a:spcPts val="0"/>
              </a:spcBef>
              <a:spcAft>
                <a:spcPts val="0"/>
              </a:spcAft>
              <a:buFont typeface="+mj-lt"/>
              <a:buAutoNum type="arabicPeriod"/>
            </a:pPr>
            <a:r>
              <a:rPr lang="en-US" sz="1800" dirty="0">
                <a:ln>
                  <a:noFill/>
                </a:ln>
                <a:solidFill>
                  <a:srgbClr val="000000"/>
                </a:solidFill>
                <a:effectLst/>
                <a:latin typeface="Proxima Nova"/>
                <a:ea typeface="Arial Unicode MS"/>
                <a:cs typeface="Arial Unicode MS"/>
              </a:rPr>
              <a:t>Learn updates on Gateway Medical Respite &amp; Medical Sobering</a:t>
            </a:r>
          </a:p>
        </p:txBody>
      </p:sp>
      <p:sp>
        <p:nvSpPr>
          <p:cNvPr id="105" name="Google Shape;105;p2"/>
          <p:cNvSpPr txBox="1">
            <a:spLocks noGrp="1"/>
          </p:cNvSpPr>
          <p:nvPr>
            <p:ph type="title"/>
          </p:nvPr>
        </p:nvSpPr>
        <p:spPr>
          <a:xfrm>
            <a:off x="846171" y="48208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roxima Nova Extrabold"/>
              <a:buNone/>
            </a:pPr>
            <a:r>
              <a:rPr lang="en-US" b="1" dirty="0">
                <a:latin typeface="Proxima Nova Extrabold"/>
                <a:ea typeface="Proxima Nova Extrabold"/>
                <a:cs typeface="Proxima Nova Extrabold"/>
                <a:sym typeface="Proxima Nova Extrabold"/>
              </a:rPr>
              <a:t>Purpose</a:t>
            </a:r>
            <a:endParaRPr dirty="0"/>
          </a:p>
        </p:txBody>
      </p:sp>
      <p:sp>
        <p:nvSpPr>
          <p:cNvPr id="107" name="Google Shape;107;p2"/>
          <p:cNvSpPr/>
          <p:nvPr/>
        </p:nvSpPr>
        <p:spPr>
          <a:xfrm>
            <a:off x="0" y="6574971"/>
            <a:ext cx="12192000" cy="283029"/>
          </a:xfrm>
          <a:prstGeom prst="rect">
            <a:avLst/>
          </a:prstGeom>
          <a:solidFill>
            <a:srgbClr val="393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06;p2">
            <a:extLst>
              <a:ext uri="{FF2B5EF4-FFF2-40B4-BE49-F238E27FC236}">
                <a16:creationId xmlns:a16="http://schemas.microsoft.com/office/drawing/2014/main" id="{6FB29555-4665-48FE-9998-7067041467F4}"/>
              </a:ext>
            </a:extLst>
          </p:cNvPr>
          <p:cNvSpPr/>
          <p:nvPr/>
        </p:nvSpPr>
        <p:spPr>
          <a:xfrm>
            <a:off x="968830" y="439248"/>
            <a:ext cx="696686" cy="157389"/>
          </a:xfrm>
          <a:prstGeom prst="rect">
            <a:avLst/>
          </a:prstGeom>
          <a:solidFill>
            <a:srgbClr val="749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0678D742-BC7A-4919-B4F3-17AB89E699C1}"/>
              </a:ext>
            </a:extLst>
          </p:cNvPr>
          <p:cNvPicPr>
            <a:picLocks noChangeAspect="1"/>
          </p:cNvPicPr>
          <p:nvPr/>
        </p:nvPicPr>
        <p:blipFill>
          <a:blip r:embed="rId3">
            <a:extLst>
              <a:ext uri="{28A0092B-C50C-407E-A947-70E740481C1C}">
                <a14:useLocalDpi xmlns:a14="http://schemas.microsoft.com/office/drawing/2010/main" val="0"/>
              </a:ext>
            </a:extLst>
          </a:blip>
          <a:srcRect t="12570" b="12570"/>
          <a:stretch/>
        </p:blipFill>
        <p:spPr>
          <a:xfrm>
            <a:off x="9685311" y="20241"/>
            <a:ext cx="2506689" cy="1450603"/>
          </a:xfrm>
          <a:prstGeom prst="rect">
            <a:avLst/>
          </a:prstGeom>
        </p:spPr>
      </p:pic>
      <p:sp>
        <p:nvSpPr>
          <p:cNvPr id="13" name="Google Shape;92;p1">
            <a:extLst>
              <a:ext uri="{FF2B5EF4-FFF2-40B4-BE49-F238E27FC236}">
                <a16:creationId xmlns:a16="http://schemas.microsoft.com/office/drawing/2014/main" id="{58D8CDF2-AAD5-4777-A408-B89F37CDA775}"/>
              </a:ext>
            </a:extLst>
          </p:cNvPr>
          <p:cNvSpPr/>
          <p:nvPr/>
        </p:nvSpPr>
        <p:spPr>
          <a:xfrm>
            <a:off x="5386909" y="6129691"/>
            <a:ext cx="609600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dirty="0">
                <a:solidFill>
                  <a:schemeClr val="dk1"/>
                </a:solidFill>
                <a:latin typeface="Proxima Nova"/>
                <a:ea typeface="Proxima Nova"/>
                <a:cs typeface="Proxima Nova"/>
                <a:sym typeface="Proxima Nova"/>
              </a:rPr>
              <a:t>HEALTH, HOUSING &amp; HOMELESSNESS | 12.14.2023</a:t>
            </a:r>
            <a:endParaRPr dirty="0"/>
          </a:p>
        </p:txBody>
      </p:sp>
      <p:pic>
        <p:nvPicPr>
          <p:cNvPr id="8" name="Picture 7">
            <a:extLst>
              <a:ext uri="{FF2B5EF4-FFF2-40B4-BE49-F238E27FC236}">
                <a16:creationId xmlns:a16="http://schemas.microsoft.com/office/drawing/2014/main" id="{BB368CE3-DA86-46F5-8083-49267E3A766E}"/>
              </a:ext>
            </a:extLst>
          </p:cNvPr>
          <p:cNvPicPr>
            <a:picLocks noChangeAspect="1"/>
          </p:cNvPicPr>
          <p:nvPr/>
        </p:nvPicPr>
        <p:blipFill>
          <a:blip r:embed="rId3">
            <a:extLst>
              <a:ext uri="{28A0092B-C50C-407E-A947-70E740481C1C}">
                <a14:useLocalDpi xmlns:a14="http://schemas.microsoft.com/office/drawing/2010/main" val="0"/>
              </a:ext>
            </a:extLst>
          </a:blip>
          <a:srcRect t="12570" b="12570"/>
          <a:stretch/>
        </p:blipFill>
        <p:spPr>
          <a:xfrm>
            <a:off x="9837711" y="172641"/>
            <a:ext cx="2506689" cy="14506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7" name="Google Shape;107;p2"/>
          <p:cNvSpPr/>
          <p:nvPr/>
        </p:nvSpPr>
        <p:spPr>
          <a:xfrm>
            <a:off x="0" y="6574971"/>
            <a:ext cx="12192000" cy="283029"/>
          </a:xfrm>
          <a:prstGeom prst="rect">
            <a:avLst/>
          </a:prstGeom>
          <a:solidFill>
            <a:srgbClr val="393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06;p2">
            <a:extLst>
              <a:ext uri="{FF2B5EF4-FFF2-40B4-BE49-F238E27FC236}">
                <a16:creationId xmlns:a16="http://schemas.microsoft.com/office/drawing/2014/main" id="{6FB29555-4665-48FE-9998-7067041467F4}"/>
              </a:ext>
            </a:extLst>
          </p:cNvPr>
          <p:cNvSpPr/>
          <p:nvPr/>
        </p:nvSpPr>
        <p:spPr>
          <a:xfrm>
            <a:off x="968830" y="439248"/>
            <a:ext cx="696686" cy="157389"/>
          </a:xfrm>
          <a:prstGeom prst="rect">
            <a:avLst/>
          </a:prstGeom>
          <a:solidFill>
            <a:srgbClr val="749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92;p1">
            <a:extLst>
              <a:ext uri="{FF2B5EF4-FFF2-40B4-BE49-F238E27FC236}">
                <a16:creationId xmlns:a16="http://schemas.microsoft.com/office/drawing/2014/main" id="{58D8CDF2-AAD5-4777-A408-B89F37CDA775}"/>
              </a:ext>
            </a:extLst>
          </p:cNvPr>
          <p:cNvSpPr/>
          <p:nvPr/>
        </p:nvSpPr>
        <p:spPr>
          <a:xfrm>
            <a:off x="5386909" y="6129691"/>
            <a:ext cx="609600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dirty="0">
                <a:solidFill>
                  <a:schemeClr val="dk1"/>
                </a:solidFill>
                <a:latin typeface="Proxima Nova"/>
                <a:ea typeface="Proxima Nova"/>
                <a:cs typeface="Proxima Nova"/>
                <a:sym typeface="Proxima Nova"/>
              </a:rPr>
              <a:t>HEALTH, HOUSING &amp; HOMELESSNESS | 12.14.2023</a:t>
            </a:r>
            <a:endParaRPr lang="en-US" sz="1000" dirty="0"/>
          </a:p>
        </p:txBody>
      </p:sp>
      <p:sp>
        <p:nvSpPr>
          <p:cNvPr id="7" name="Google Shape;105;p2">
            <a:extLst>
              <a:ext uri="{FF2B5EF4-FFF2-40B4-BE49-F238E27FC236}">
                <a16:creationId xmlns:a16="http://schemas.microsoft.com/office/drawing/2014/main" id="{EE24496E-5BDC-47A1-BF44-9C231EF52454}"/>
              </a:ext>
            </a:extLst>
          </p:cNvPr>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roxima Nova Extrabold"/>
              <a:buNone/>
            </a:pPr>
            <a:r>
              <a:rPr lang="en-US" b="1" dirty="0">
                <a:latin typeface="Proxima Nova Extrabold"/>
                <a:sym typeface="Proxima Nova Extrabold"/>
              </a:rPr>
              <a:t>Thank you! </a:t>
            </a:r>
            <a:endParaRPr dirty="0"/>
          </a:p>
        </p:txBody>
      </p:sp>
      <p:pic>
        <p:nvPicPr>
          <p:cNvPr id="8" name="Picture 7">
            <a:extLst>
              <a:ext uri="{FF2B5EF4-FFF2-40B4-BE49-F238E27FC236}">
                <a16:creationId xmlns:a16="http://schemas.microsoft.com/office/drawing/2014/main" id="{AF2AC7A6-1249-4B24-B841-926AD207A40B}"/>
              </a:ext>
            </a:extLst>
          </p:cNvPr>
          <p:cNvPicPr>
            <a:picLocks noChangeAspect="1"/>
          </p:cNvPicPr>
          <p:nvPr/>
        </p:nvPicPr>
        <p:blipFill>
          <a:blip r:embed="rId3">
            <a:extLst>
              <a:ext uri="{28A0092B-C50C-407E-A947-70E740481C1C}">
                <a14:useLocalDpi xmlns:a14="http://schemas.microsoft.com/office/drawing/2010/main" val="0"/>
              </a:ext>
            </a:extLst>
          </a:blip>
          <a:srcRect t="12570" b="12570"/>
          <a:stretch/>
        </p:blipFill>
        <p:spPr>
          <a:xfrm>
            <a:off x="9685311" y="20241"/>
            <a:ext cx="2506689" cy="1450603"/>
          </a:xfrm>
          <a:prstGeom prst="rect">
            <a:avLst/>
          </a:prstGeom>
        </p:spPr>
      </p:pic>
    </p:spTree>
    <p:extLst>
      <p:ext uri="{BB962C8B-B14F-4D97-AF65-F5344CB8AC3E}">
        <p14:creationId xmlns:p14="http://schemas.microsoft.com/office/powerpoint/2010/main" val="366020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1051480" y="1713300"/>
            <a:ext cx="10431429" cy="3648427"/>
          </a:xfrm>
          <a:prstGeom prst="rect">
            <a:avLst/>
          </a:prstGeom>
          <a:noFill/>
          <a:ln>
            <a:noFill/>
          </a:ln>
        </p:spPr>
        <p:txBody>
          <a:bodyPr spcFirstLastPara="1" wrap="square" lIns="91425" tIns="45700" rIns="91425" bIns="45700" anchor="t" anchorCtr="0">
            <a:noAutofit/>
          </a:bodyPr>
          <a:lstStyle/>
          <a:p>
            <a:pPr marL="285750" indent="-285750" algn="just">
              <a:lnSpc>
                <a:spcPct val="200000"/>
              </a:lnSpc>
              <a:spcBef>
                <a:spcPts val="0"/>
              </a:spcBef>
              <a:buFont typeface="Courier New" panose="02070309020205020404" pitchFamily="49" charset="0"/>
              <a:buChar char="o"/>
            </a:pPr>
            <a:r>
              <a:rPr lang="en-US" sz="2000" dirty="0">
                <a:effectLst/>
                <a:latin typeface="Proxima Nova"/>
                <a:ea typeface="Calibri" panose="020F0502020204030204" pitchFamily="34" charset="0"/>
                <a:cs typeface="Times New Roman" panose="02020603050405020304" pitchFamily="18" charset="0"/>
              </a:rPr>
              <a:t>Be hard on the issues, easy on the people</a:t>
            </a:r>
          </a:p>
          <a:p>
            <a:pPr marL="285750" indent="-285750" algn="just">
              <a:lnSpc>
                <a:spcPct val="200000"/>
              </a:lnSpc>
              <a:spcBef>
                <a:spcPts val="0"/>
              </a:spcBef>
              <a:buFont typeface="Courier New" panose="02070309020205020404" pitchFamily="49" charset="0"/>
              <a:buChar char="o"/>
            </a:pPr>
            <a:r>
              <a:rPr lang="en-US" sz="2000" dirty="0">
                <a:effectLst/>
                <a:latin typeface="Proxima Nova"/>
                <a:ea typeface="Calibri" panose="020F0502020204030204" pitchFamily="34" charset="0"/>
                <a:cs typeface="Times New Roman" panose="02020603050405020304" pitchFamily="18" charset="0"/>
              </a:rPr>
              <a:t>Listen to learn – seek to understand</a:t>
            </a:r>
          </a:p>
          <a:p>
            <a:pPr marL="285750" indent="-285750" algn="just">
              <a:lnSpc>
                <a:spcPct val="200000"/>
              </a:lnSpc>
              <a:spcBef>
                <a:spcPts val="0"/>
              </a:spcBef>
              <a:buFont typeface="Courier New" panose="02070309020205020404" pitchFamily="49" charset="0"/>
              <a:buChar char="o"/>
            </a:pPr>
            <a:r>
              <a:rPr lang="en-US" sz="2000" dirty="0">
                <a:effectLst/>
                <a:latin typeface="Proxima Nova"/>
                <a:ea typeface="Calibri" panose="020F0502020204030204" pitchFamily="34" charset="0"/>
                <a:cs typeface="Times New Roman" panose="02020603050405020304" pitchFamily="18" charset="0"/>
              </a:rPr>
              <a:t>Respect the speaker, respect the listener</a:t>
            </a:r>
          </a:p>
          <a:p>
            <a:pPr marL="285750" indent="-285750" algn="just">
              <a:lnSpc>
                <a:spcPct val="200000"/>
              </a:lnSpc>
              <a:spcBef>
                <a:spcPts val="0"/>
              </a:spcBef>
              <a:buFont typeface="Courier New" panose="02070309020205020404" pitchFamily="49" charset="0"/>
              <a:buChar char="o"/>
            </a:pPr>
            <a:r>
              <a:rPr lang="en-US" sz="2000" dirty="0">
                <a:effectLst/>
                <a:latin typeface="Proxima Nova"/>
                <a:ea typeface="Calibri" panose="020F0502020204030204" pitchFamily="34" charset="0"/>
                <a:cs typeface="Times New Roman" panose="02020603050405020304" pitchFamily="18" charset="0"/>
              </a:rPr>
              <a:t>Stay on topic to respect agenda and time constraints</a:t>
            </a:r>
          </a:p>
          <a:p>
            <a:pPr marL="285750" indent="-285750" algn="just">
              <a:lnSpc>
                <a:spcPct val="200000"/>
              </a:lnSpc>
              <a:spcBef>
                <a:spcPts val="0"/>
              </a:spcBef>
              <a:buFont typeface="Courier New" panose="02070309020205020404" pitchFamily="49" charset="0"/>
              <a:buChar char="o"/>
            </a:pPr>
            <a:r>
              <a:rPr lang="en-US" sz="2000" dirty="0">
                <a:effectLst/>
                <a:latin typeface="Proxima Nova"/>
                <a:ea typeface="Calibri" panose="020F0502020204030204" pitchFamily="34" charset="0"/>
                <a:cs typeface="Times New Roman" panose="02020603050405020304" pitchFamily="18" charset="0"/>
              </a:rPr>
              <a:t>Be kind and let’s have some fun too</a:t>
            </a:r>
          </a:p>
          <a:p>
            <a:pPr marL="285750" indent="-285750" algn="just">
              <a:lnSpc>
                <a:spcPct val="200000"/>
              </a:lnSpc>
              <a:spcBef>
                <a:spcPts val="0"/>
              </a:spcBef>
              <a:buFont typeface="Courier New" panose="02070309020205020404" pitchFamily="49" charset="0"/>
              <a:buChar char="o"/>
            </a:pPr>
            <a:r>
              <a:rPr lang="en-US" sz="2000" dirty="0">
                <a:effectLst/>
                <a:latin typeface="Proxima Nova"/>
                <a:ea typeface="Calibri" panose="020F0502020204030204" pitchFamily="34" charset="0"/>
                <a:cs typeface="Times New Roman" panose="02020603050405020304" pitchFamily="18" charset="0"/>
              </a:rPr>
              <a:t>Include time-line with action items</a:t>
            </a:r>
          </a:p>
        </p:txBody>
      </p:sp>
      <p:sp>
        <p:nvSpPr>
          <p:cNvPr id="105" name="Google Shape;105;p2"/>
          <p:cNvSpPr txBox="1">
            <a:spLocks noGrp="1"/>
          </p:cNvSpPr>
          <p:nvPr>
            <p:ph type="title"/>
          </p:nvPr>
        </p:nvSpPr>
        <p:spPr>
          <a:xfrm>
            <a:off x="846171" y="48208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roxima Nova Extrabold"/>
              <a:buNone/>
            </a:pPr>
            <a:r>
              <a:rPr lang="en-US" b="1" dirty="0">
                <a:latin typeface="Proxima Nova Extrabold"/>
                <a:ea typeface="Proxima Nova Extrabold"/>
                <a:cs typeface="Proxima Nova Extrabold"/>
                <a:sym typeface="Proxima Nova Extrabold"/>
              </a:rPr>
              <a:t>Principles for Success</a:t>
            </a:r>
            <a:endParaRPr dirty="0"/>
          </a:p>
        </p:txBody>
      </p:sp>
      <p:sp>
        <p:nvSpPr>
          <p:cNvPr id="107" name="Google Shape;107;p2"/>
          <p:cNvSpPr/>
          <p:nvPr/>
        </p:nvSpPr>
        <p:spPr>
          <a:xfrm>
            <a:off x="0" y="6574971"/>
            <a:ext cx="12192000" cy="283029"/>
          </a:xfrm>
          <a:prstGeom prst="rect">
            <a:avLst/>
          </a:prstGeom>
          <a:solidFill>
            <a:srgbClr val="393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06;p2">
            <a:extLst>
              <a:ext uri="{FF2B5EF4-FFF2-40B4-BE49-F238E27FC236}">
                <a16:creationId xmlns:a16="http://schemas.microsoft.com/office/drawing/2014/main" id="{6FB29555-4665-48FE-9998-7067041467F4}"/>
              </a:ext>
            </a:extLst>
          </p:cNvPr>
          <p:cNvSpPr/>
          <p:nvPr/>
        </p:nvSpPr>
        <p:spPr>
          <a:xfrm>
            <a:off x="968830" y="439248"/>
            <a:ext cx="696686" cy="157389"/>
          </a:xfrm>
          <a:prstGeom prst="rect">
            <a:avLst/>
          </a:prstGeom>
          <a:solidFill>
            <a:srgbClr val="7491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92;p1">
            <a:extLst>
              <a:ext uri="{FF2B5EF4-FFF2-40B4-BE49-F238E27FC236}">
                <a16:creationId xmlns:a16="http://schemas.microsoft.com/office/drawing/2014/main" id="{58D8CDF2-AAD5-4777-A408-B89F37CDA775}"/>
              </a:ext>
            </a:extLst>
          </p:cNvPr>
          <p:cNvSpPr/>
          <p:nvPr/>
        </p:nvSpPr>
        <p:spPr>
          <a:xfrm>
            <a:off x="5386909" y="6129691"/>
            <a:ext cx="609600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dirty="0">
                <a:solidFill>
                  <a:schemeClr val="dk1"/>
                </a:solidFill>
                <a:latin typeface="Proxima Nova"/>
                <a:ea typeface="Proxima Nova"/>
                <a:cs typeface="Proxima Nova"/>
                <a:sym typeface="Proxima Nova"/>
              </a:rPr>
              <a:t>HEALTH, HOUSING &amp; HOMELESSNESS | 12.14.2023</a:t>
            </a:r>
            <a:endParaRPr lang="en-US" sz="1000" dirty="0"/>
          </a:p>
        </p:txBody>
      </p:sp>
      <p:pic>
        <p:nvPicPr>
          <p:cNvPr id="14" name="Picture 13">
            <a:extLst>
              <a:ext uri="{FF2B5EF4-FFF2-40B4-BE49-F238E27FC236}">
                <a16:creationId xmlns:a16="http://schemas.microsoft.com/office/drawing/2014/main" id="{3B259ABD-9810-4EB2-98E2-0B90174D40CA}"/>
              </a:ext>
            </a:extLst>
          </p:cNvPr>
          <p:cNvPicPr>
            <a:picLocks noChangeAspect="1"/>
          </p:cNvPicPr>
          <p:nvPr/>
        </p:nvPicPr>
        <p:blipFill>
          <a:blip r:embed="rId3">
            <a:extLst>
              <a:ext uri="{28A0092B-C50C-407E-A947-70E740481C1C}">
                <a14:useLocalDpi xmlns:a14="http://schemas.microsoft.com/office/drawing/2010/main" val="0"/>
              </a:ext>
            </a:extLst>
          </a:blip>
          <a:srcRect t="12570" b="12570"/>
          <a:stretch/>
        </p:blipFill>
        <p:spPr>
          <a:xfrm>
            <a:off x="9685311" y="20241"/>
            <a:ext cx="2506689" cy="1450603"/>
          </a:xfrm>
          <a:prstGeom prst="rect">
            <a:avLst/>
          </a:prstGeom>
        </p:spPr>
      </p:pic>
    </p:spTree>
    <p:extLst>
      <p:ext uri="{BB962C8B-B14F-4D97-AF65-F5344CB8AC3E}">
        <p14:creationId xmlns:p14="http://schemas.microsoft.com/office/powerpoint/2010/main" val="215440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44"/>
            <a:ext cx="7636143" cy="1325563"/>
          </a:xfrm>
        </p:spPr>
        <p:txBody>
          <a:bodyPr>
            <a:normAutofit/>
          </a:bodyPr>
          <a:lstStyle/>
          <a:p>
            <a:r>
              <a:rPr lang="en-US" dirty="0"/>
              <a:t>Department of Behavioral Health Services (DBHS): Care Campus</a:t>
            </a:r>
          </a:p>
        </p:txBody>
      </p:sp>
      <p:sp>
        <p:nvSpPr>
          <p:cNvPr id="6" name="Rectangle 5"/>
          <p:cNvSpPr/>
          <p:nvPr/>
        </p:nvSpPr>
        <p:spPr>
          <a:xfrm>
            <a:off x="106908" y="1054489"/>
            <a:ext cx="6913473" cy="1938992"/>
          </a:xfrm>
          <a:prstGeom prst="rect">
            <a:avLst/>
          </a:prstGeom>
        </p:spPr>
        <p:txBody>
          <a:bodyPr wrap="square">
            <a:spAutoFit/>
          </a:bodyPr>
          <a:lstStyle/>
          <a:p>
            <a:r>
              <a:rPr lang="en-US" sz="2400" kern="1400" dirty="0"/>
              <a:t>The Comprehensive Assessment and Recovery through Excellence (CARE) Campus provides direct care support services to reduce the impact of alcoholism, alcohol use, drug dependence, drug use, and mental health conditions within the community. </a:t>
            </a:r>
            <a:endParaRPr lang="en-US" sz="1600" kern="1400" dirty="0">
              <a:ln>
                <a:noFill/>
              </a:ln>
              <a:effectLst/>
            </a:endParaRPr>
          </a:p>
        </p:txBody>
      </p:sp>
      <p:sp>
        <p:nvSpPr>
          <p:cNvPr id="7" name="TextBox 6"/>
          <p:cNvSpPr txBox="1"/>
          <p:nvPr/>
        </p:nvSpPr>
        <p:spPr>
          <a:xfrm>
            <a:off x="4942647" y="3493084"/>
            <a:ext cx="3952061" cy="2400657"/>
          </a:xfrm>
          <a:prstGeom prst="rect">
            <a:avLst/>
          </a:prstGeom>
          <a:noFill/>
          <a:ln>
            <a:noFill/>
            <a:prstDash val="dash"/>
          </a:ln>
        </p:spPr>
        <p:txBody>
          <a:bodyPr wrap="square" numCol="1" rtlCol="0">
            <a:spAutoFit/>
          </a:bodyPr>
          <a:lstStyle/>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Social Model Detox</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Supportive After Care </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Crisis Stabilization Unit</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Addiction Treatment Program (ATP)</a:t>
            </a:r>
          </a:p>
        </p:txBody>
      </p:sp>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t="13089" b="6185"/>
          <a:stretch/>
        </p:blipFill>
        <p:spPr>
          <a:xfrm>
            <a:off x="7526306" y="578154"/>
            <a:ext cx="4488400" cy="2717495"/>
          </a:xfrm>
          <a:prstGeom prst="rect">
            <a:avLst/>
          </a:prstGeom>
          <a:noFill/>
          <a:ln w="12700">
            <a:solidFill>
              <a:schemeClr val="tx1"/>
            </a:solidFill>
          </a:ln>
        </p:spPr>
      </p:pic>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306" y="9265215"/>
            <a:ext cx="2631630" cy="1973723"/>
          </a:xfrm>
          <a:prstGeom prst="rect">
            <a:avLst/>
          </a:prstGeom>
        </p:spPr>
      </p:pic>
      <p:pic>
        <p:nvPicPr>
          <p:cNvPr id="22" name="Picture 21"/>
          <p:cNvPicPr>
            <a:picLocks noChangeAspect="1"/>
          </p:cNvPicPr>
          <p:nvPr/>
        </p:nvPicPr>
        <p:blipFill rotWithShape="1">
          <a:blip r:embed="rId4"/>
          <a:srcRect t="20918" b="13494"/>
          <a:stretch/>
        </p:blipFill>
        <p:spPr>
          <a:xfrm>
            <a:off x="529213" y="4722743"/>
            <a:ext cx="4193566" cy="1444816"/>
          </a:xfrm>
          <a:prstGeom prst="rect">
            <a:avLst/>
          </a:prstGeom>
          <a:noFill/>
          <a:ln w="12700">
            <a:solidFill>
              <a:schemeClr val="tx1"/>
            </a:solidFill>
          </a:ln>
        </p:spPr>
      </p:pic>
      <p:pic>
        <p:nvPicPr>
          <p:cNvPr id="23" name="C7825ECA-F593-4119-9D12-26D0AD3D18D7" descr="cid:C7825ECA-F593-4119-9D12-26D0AD3D18D7"/>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717436" y="3075995"/>
            <a:ext cx="2121206" cy="15798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6467" y="3075995"/>
            <a:ext cx="2051101" cy="1579825"/>
          </a:xfrm>
          <a:prstGeom prst="rect">
            <a:avLst/>
          </a:prstGeom>
          <a:noFill/>
          <a:ln w="12700">
            <a:solidFill>
              <a:schemeClr val="tx1"/>
            </a:solidFill>
          </a:ln>
        </p:spPr>
      </p:pic>
      <p:sp>
        <p:nvSpPr>
          <p:cNvPr id="25" name="Rectangle 24"/>
          <p:cNvSpPr/>
          <p:nvPr/>
        </p:nvSpPr>
        <p:spPr>
          <a:xfrm>
            <a:off x="8079794" y="3562352"/>
            <a:ext cx="4515662" cy="2554545"/>
          </a:xfrm>
          <a:prstGeom prst="rect">
            <a:avLst/>
          </a:prstGeom>
        </p:spPr>
        <p:txBody>
          <a:bodyPr wrap="square">
            <a:spAutoFit/>
          </a:bodyPr>
          <a:lstStyle/>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Living Room Program</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Outpatient Clinic</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Observation &amp; Assessment</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Milagro Program</a:t>
            </a:r>
          </a:p>
          <a:p>
            <a:pPr marL="342900" indent="-342900">
              <a:spcBef>
                <a:spcPct val="0"/>
              </a:spcBef>
              <a:spcAft>
                <a:spcPts val="1200"/>
              </a:spcAft>
              <a:buClr>
                <a:srgbClr val="CC6600"/>
              </a:buClr>
              <a:buSzPct val="160000"/>
              <a:buFont typeface="Arial" panose="020B0604020202020204" pitchFamily="34" charset="0"/>
              <a:buChar char="•"/>
            </a:pPr>
            <a:r>
              <a:rPr lang="en-US" sz="2400" dirty="0">
                <a:ea typeface="Adobe Gothic Std B" panose="020B0800000000000000" pitchFamily="34" charset="-128"/>
                <a:cs typeface="Times New Roman" panose="02020603050405020304" pitchFamily="18" charset="0"/>
              </a:rPr>
              <a:t>Young Adult Program (YAP)</a:t>
            </a:r>
          </a:p>
        </p:txBody>
      </p:sp>
      <p:sp>
        <p:nvSpPr>
          <p:cNvPr id="3" name="TextBox 2">
            <a:extLst>
              <a:ext uri="{FF2B5EF4-FFF2-40B4-BE49-F238E27FC236}">
                <a16:creationId xmlns:a16="http://schemas.microsoft.com/office/drawing/2014/main" id="{F58467F4-DBA2-952A-06E3-738DA05D848E}"/>
              </a:ext>
            </a:extLst>
          </p:cNvPr>
          <p:cNvSpPr txBox="1"/>
          <p:nvPr/>
        </p:nvSpPr>
        <p:spPr>
          <a:xfrm>
            <a:off x="1238812" y="6364955"/>
            <a:ext cx="9182606" cy="369332"/>
          </a:xfrm>
          <a:prstGeom prst="rect">
            <a:avLst/>
          </a:prstGeom>
          <a:noFill/>
        </p:spPr>
        <p:txBody>
          <a:bodyPr wrap="square" rtlCol="0">
            <a:spAutoFit/>
          </a:bodyPr>
          <a:lstStyle/>
          <a:p>
            <a:r>
              <a:rPr lang="en-US" dirty="0">
                <a:hlinkClick r:id="rId8"/>
              </a:rPr>
              <a:t>DBHS Home - Behavior Health Services (bernco.gov)</a:t>
            </a:r>
            <a:r>
              <a:rPr lang="en-US" dirty="0"/>
              <a:t> or call (505) 934-6430 for more information </a:t>
            </a:r>
          </a:p>
        </p:txBody>
      </p:sp>
    </p:spTree>
    <p:extLst>
      <p:ext uri="{BB962C8B-B14F-4D97-AF65-F5344CB8AC3E}">
        <p14:creationId xmlns:p14="http://schemas.microsoft.com/office/powerpoint/2010/main" val="7212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view of a city&#10;&#10;Description automatically generated">
            <a:extLst>
              <a:ext uri="{FF2B5EF4-FFF2-40B4-BE49-F238E27FC236}">
                <a16:creationId xmlns:a16="http://schemas.microsoft.com/office/drawing/2014/main" id="{57B2820F-3CB1-D74A-B35D-55E53A378312}"/>
              </a:ext>
            </a:extLst>
          </p:cNvPr>
          <p:cNvPicPr>
            <a:picLocks noChangeAspect="1"/>
          </p:cNvPicPr>
          <p:nvPr/>
        </p:nvPicPr>
        <p:blipFill rotWithShape="1">
          <a:blip r:embed="rId2"/>
          <a:srcRect l="9091" t="9091"/>
          <a:stretch/>
        </p:blipFill>
        <p:spPr>
          <a:xfrm>
            <a:off x="0" y="-1"/>
            <a:ext cx="10307614" cy="6857999"/>
          </a:xfrm>
          <a:prstGeom prst="rect">
            <a:avLst/>
          </a:prstGeom>
        </p:spPr>
      </p:pic>
      <p:sp>
        <p:nvSpPr>
          <p:cNvPr id="18" name="Rectangle 17">
            <a:extLst>
              <a:ext uri="{FF2B5EF4-FFF2-40B4-BE49-F238E27FC236}">
                <a16:creationId xmlns:a16="http://schemas.microsoft.com/office/drawing/2014/main" id="{34795E48-D607-3543-8B5E-051AFD22044B}"/>
              </a:ext>
            </a:extLst>
          </p:cNvPr>
          <p:cNvSpPr/>
          <p:nvPr/>
        </p:nvSpPr>
        <p:spPr>
          <a:xfrm>
            <a:off x="0" y="7387"/>
            <a:ext cx="8629649" cy="6858000"/>
          </a:xfrm>
          <a:prstGeom prst="rect">
            <a:avLst/>
          </a:prstGeom>
          <a:solidFill>
            <a:srgbClr val="FFC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34215D-4938-1E40-BF55-9E31DFCFCBE3}"/>
              </a:ext>
            </a:extLst>
          </p:cNvPr>
          <p:cNvSpPr/>
          <p:nvPr/>
        </p:nvSpPr>
        <p:spPr>
          <a:xfrm>
            <a:off x="8600303" y="0"/>
            <a:ext cx="3591697"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267E803-0B92-4142-A117-364359C4E621}"/>
              </a:ext>
            </a:extLst>
          </p:cNvPr>
          <p:cNvSpPr txBox="1">
            <a:spLocks/>
          </p:cNvSpPr>
          <p:nvPr/>
        </p:nvSpPr>
        <p:spPr>
          <a:xfrm>
            <a:off x="740654" y="2224002"/>
            <a:ext cx="7276632" cy="17926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endParaRPr kumimoji="0" lang="en-US" sz="70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sp>
        <p:nvSpPr>
          <p:cNvPr id="15" name="TextBox 14"/>
          <p:cNvSpPr txBox="1"/>
          <p:nvPr/>
        </p:nvSpPr>
        <p:spPr>
          <a:xfrm>
            <a:off x="14627" y="2156793"/>
            <a:ext cx="8317523" cy="3871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Presenters: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Gilbert Ramirez, MSW, LCSW, LSSW (He, Him, El)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Deputy Director of Behavioral Health &amp; Wellness Programs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solidFill>
                  <a:prstClr val="black">
                    <a:lumMod val="85000"/>
                    <a:lumOff val="15000"/>
                  </a:prstClr>
                </a:solidFill>
                <a:latin typeface="Arial" panose="020B0604020202020204" pitchFamily="34" charset="0"/>
                <a:cs typeface="Arial" panose="020B0604020202020204" pitchFamily="34" charset="0"/>
              </a:rPr>
              <a:t>Department of Health, Housing &amp; Homelessness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400" b="1" dirty="0">
                <a:solidFill>
                  <a:prstClr val="black">
                    <a:lumMod val="85000"/>
                    <a:lumOff val="15000"/>
                  </a:prstClr>
                </a:solidFill>
                <a:latin typeface="Arial" panose="020B0604020202020204" pitchFamily="34" charset="0"/>
                <a:cs typeface="Arial" panose="020B0604020202020204" pitchFamily="34" charset="0"/>
              </a:rPr>
              <a:t>Ellen Braden, (She, Her)</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solidFill>
                  <a:prstClr val="black">
                    <a:lumMod val="85000"/>
                    <a:lumOff val="15000"/>
                  </a:prstClr>
                </a:solidFill>
                <a:latin typeface="Arial" panose="020B0604020202020204" pitchFamily="34" charset="0"/>
                <a:cs typeface="Arial" panose="020B0604020202020204" pitchFamily="34" charset="0"/>
              </a:rPr>
              <a:t>Public Health Initiatives Manager</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solidFill>
                  <a:prstClr val="black">
                    <a:lumMod val="85000"/>
                    <a:lumOff val="15000"/>
                  </a:prstClr>
                </a:solidFill>
                <a:latin typeface="Arial" panose="020B0604020202020204" pitchFamily="34" charset="0"/>
                <a:cs typeface="Arial" panose="020B0604020202020204" pitchFamily="34" charset="0"/>
              </a:rPr>
              <a:t>Department of Health, Housing &amp; Homelessness </a:t>
            </a: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1049241" y="836551"/>
            <a:ext cx="93813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Medical Sobering Center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A880D02-F4E6-42B7-953E-08B6FCB69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940" y="0"/>
            <a:ext cx="3859850" cy="6865387"/>
          </a:xfrm>
          <a:prstGeom prst="rect">
            <a:avLst/>
          </a:prstGeom>
        </p:spPr>
      </p:pic>
      <p:sp>
        <p:nvSpPr>
          <p:cNvPr id="13" name="TextBox 12">
            <a:extLst>
              <a:ext uri="{FF2B5EF4-FFF2-40B4-BE49-F238E27FC236}">
                <a16:creationId xmlns:a16="http://schemas.microsoft.com/office/drawing/2014/main" id="{80ACACC3-632C-4F28-803E-D328E57FF70A}"/>
              </a:ext>
            </a:extLst>
          </p:cNvPr>
          <p:cNvSpPr txBox="1"/>
          <p:nvPr/>
        </p:nvSpPr>
        <p:spPr>
          <a:xfrm>
            <a:off x="8246032" y="2704518"/>
            <a:ext cx="3842758" cy="1463738"/>
          </a:xfrm>
          <a:prstGeom prst="rect">
            <a:avLst/>
          </a:prstGeom>
          <a:solidFill>
            <a:schemeClr val="bg1"/>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FFDD3E15-A3C2-4BFB-B9CB-61B2081CB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223" y="1815981"/>
            <a:ext cx="4006996" cy="3096591"/>
          </a:xfrm>
          <a:prstGeom prst="rect">
            <a:avLst/>
          </a:prstGeom>
        </p:spPr>
      </p:pic>
    </p:spTree>
    <p:extLst>
      <p:ext uri="{BB962C8B-B14F-4D97-AF65-F5344CB8AC3E}">
        <p14:creationId xmlns:p14="http://schemas.microsoft.com/office/powerpoint/2010/main" val="293746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lang="en-US" sz="2800" b="1" i="0" u="none" strike="noStrike" baseline="0" dirty="0">
                <a:solidFill>
                  <a:srgbClr val="000000"/>
                </a:solidFill>
                <a:latin typeface="Times New Roman" panose="02020603050405020304" pitchFamily="18" charset="0"/>
              </a:rPr>
              <a:t>System Gap Analysis: </a:t>
            </a:r>
            <a:r>
              <a:rPr lang="en-US" sz="1800" dirty="0">
                <a:hlinkClick r:id="rId5"/>
              </a:rPr>
              <a:t>master_final_gap-analysis_bernco_coa_071521.pdf (cabq.gov)</a:t>
            </a:r>
            <a:endParaRPr kumimoji="0" lang="en-US" sz="1800" b="0" i="0" u="none" strike="noStrike" kern="1200" cap="none" spc="0" normalizeH="0" baseline="0" noProof="0" dirty="0">
              <a:ln>
                <a:noFill/>
              </a:ln>
              <a:solidFill>
                <a:prstClr val="black">
                  <a:lumMod val="50000"/>
                  <a:lumOff val="50000"/>
                </a:prstClr>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lang="en-US" sz="2400" b="0" i="0" u="none" strike="noStrike" baseline="0" dirty="0">
                <a:solidFill>
                  <a:srgbClr val="000000"/>
                </a:solidFill>
                <a:latin typeface="Times New Roman" panose="02020603050405020304" pitchFamily="18" charset="0"/>
              </a:rPr>
              <a:t>The City of Albuquerque/Bernalillo County System Gap Analysis (Published June 2021) highlights that “</a:t>
            </a:r>
            <a:r>
              <a:rPr lang="en-US" sz="2400" b="0" i="1" u="none" strike="noStrike" baseline="0" dirty="0">
                <a:solidFill>
                  <a:srgbClr val="000000"/>
                </a:solidFill>
                <a:latin typeface="Times New Roman" panose="02020603050405020304" pitchFamily="18" charset="0"/>
              </a:rPr>
              <a:t>The success of the Community Safety Department, LEAD, and Community Outreach Teams will be contingent on the immediate availability and capacity for customers to receive services.” (p.55)</a:t>
            </a:r>
            <a:r>
              <a:rPr lang="en-US" sz="2400" b="0" i="0" u="none" strike="noStrike" baseline="0" dirty="0">
                <a:solidFill>
                  <a:srgbClr val="000000"/>
                </a:solidFill>
                <a:latin typeface="Times New Roman" panose="02020603050405020304" pitchFamily="18" charset="0"/>
              </a:rPr>
              <a:t>. The report also notes that Sobering Centers provide compassionate care to underserved individuals affected by substance use through early intervention and community care coordination to help them achieve lifelong recovery. The Sobering Center can provide a safe environment that serves an immediate need for individuals under the influence. As an alternative to jail and emergency room admissions, sobering centers are an appropriate destination to screen for and manage substance use disorders that present a public safety and health hazard. </a:t>
            </a:r>
            <a:endParaRPr kumimoji="0" lang="en-US" sz="22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sp>
        <p:nvSpPr>
          <p:cNvPr id="3" name="TextBox 2">
            <a:extLst>
              <a:ext uri="{FF2B5EF4-FFF2-40B4-BE49-F238E27FC236}">
                <a16:creationId xmlns:a16="http://schemas.microsoft.com/office/drawing/2014/main" id="{082505B4-C831-46CF-9267-D78F4539B952}"/>
              </a:ext>
            </a:extLst>
          </p:cNvPr>
          <p:cNvSpPr txBox="1"/>
          <p:nvPr/>
        </p:nvSpPr>
        <p:spPr>
          <a:xfrm>
            <a:off x="9596222" y="5793363"/>
            <a:ext cx="2496561" cy="988435"/>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A2B3A827-6829-467B-B7CD-2C09038AB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0333" y="5279778"/>
            <a:ext cx="2652450" cy="2049803"/>
          </a:xfrm>
          <a:prstGeom prst="rect">
            <a:avLst/>
          </a:prstGeom>
        </p:spPr>
      </p:pic>
    </p:spTree>
    <p:extLst>
      <p:ext uri="{BB962C8B-B14F-4D97-AF65-F5344CB8AC3E}">
        <p14:creationId xmlns:p14="http://schemas.microsoft.com/office/powerpoint/2010/main" val="21825234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rPr>
              <a:t>Feasibility Study</a:t>
            </a:r>
            <a:r>
              <a:rPr kumimoji="0" lang="en-US" sz="28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rPr>
              <a:t>: </a:t>
            </a:r>
            <a:r>
              <a:rPr kumimoji="0" lang="en-US" sz="2400" b="0" i="0" u="none" strike="noStrike" kern="1200" cap="none" spc="0" normalizeH="0" baseline="0" noProof="0" dirty="0">
                <a:ln>
                  <a:noFill/>
                </a:ln>
                <a:solidFill>
                  <a:prstClr val="black"/>
                </a:solidFill>
                <a:effectLst/>
                <a:uLnTx/>
                <a:uFillTx/>
                <a:latin typeface="Proxima Nova Rg" panose="02000506030000020004" pitchFamily="2" charset="77"/>
                <a:ea typeface="+mj-ea"/>
                <a:cs typeface="+mj-cs"/>
                <a:hlinkClick r:id="rId5"/>
              </a:rPr>
              <a:t>Sobering Center Feasibility Study.pdf (cabq.gov)</a:t>
            </a:r>
            <a:endParaRPr kumimoji="0" lang="en-US" sz="2200" b="0" i="0" u="none" strike="noStrike" kern="1200" cap="none" spc="0" normalizeH="0" baseline="0" noProof="0" dirty="0">
              <a:ln>
                <a:noFill/>
              </a:ln>
              <a:solidFill>
                <a:prstClr val="black">
                  <a:lumMod val="50000"/>
                  <a:lumOff val="50000"/>
                </a:prstClr>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The Sobering Center Feasibility study was prepared by the Family and Community Services Department (FCSD) at the request of City Council to determine the feasibility of a Sobering Center placed at the newly acquired Gibson Health Hub (GHH). The report was completed on August 2021. This study provides analysis of the current situation, including incidence data; research on best practices; cost considerations; facility size, personnel and staffing ratios; funding sources; community linkages; and proposed recommendations. The GHH Sobering Center is intended to divert individuals with intoxication from overcrowded emergency departments and jail to a safe place with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medical monitoring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to gain sobriety and access links to treatment, housing and other unmet social needs. Currently, Albuquerque has no such facility or resource. </a:t>
            </a:r>
            <a:endParaRPr kumimoji="0" lang="en-US" sz="22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sp>
        <p:nvSpPr>
          <p:cNvPr id="2" name="TextBox 1">
            <a:extLst>
              <a:ext uri="{FF2B5EF4-FFF2-40B4-BE49-F238E27FC236}">
                <a16:creationId xmlns:a16="http://schemas.microsoft.com/office/drawing/2014/main" id="{C7EDCA1C-2B88-4B8B-962D-4CD71DC1D634}"/>
              </a:ext>
            </a:extLst>
          </p:cNvPr>
          <p:cNvSpPr txBox="1"/>
          <p:nvPr/>
        </p:nvSpPr>
        <p:spPr>
          <a:xfrm>
            <a:off x="9535919" y="5835072"/>
            <a:ext cx="2496560" cy="988434"/>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E35EE90C-C3C8-4C0E-B1BE-14F14D2FD5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9220" y="5233378"/>
            <a:ext cx="2723259" cy="2191821"/>
          </a:xfrm>
          <a:prstGeom prst="rect">
            <a:avLst/>
          </a:prstGeom>
        </p:spPr>
      </p:pic>
    </p:spTree>
    <p:extLst>
      <p:ext uri="{BB962C8B-B14F-4D97-AF65-F5344CB8AC3E}">
        <p14:creationId xmlns:p14="http://schemas.microsoft.com/office/powerpoint/2010/main" val="22821412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9179-A743-4FC2-ADC5-FBB327BE89DC}"/>
              </a:ext>
            </a:extLst>
          </p:cNvPr>
          <p:cNvSpPr>
            <a:spLocks noGrp="1"/>
          </p:cNvSpPr>
          <p:nvPr>
            <p:ph type="ctrTitle"/>
          </p:nvPr>
        </p:nvSpPr>
        <p:spPr>
          <a:xfrm>
            <a:off x="237068" y="2417843"/>
            <a:ext cx="9812866" cy="3470019"/>
          </a:xfrm>
        </p:spPr>
        <p:txBody>
          <a:bodyPr>
            <a:normAutofit fontScale="90000"/>
          </a:bodyPr>
          <a:lstStyle/>
          <a:p>
            <a:pPr algn="l"/>
            <a:r>
              <a:rPr lang="en-US" sz="3200" b="1" dirty="0">
                <a:latin typeface="Proxima Nova Extrabold" panose="020B0604020202020204" charset="0"/>
              </a:rPr>
              <a:t>Data:</a:t>
            </a:r>
            <a:br>
              <a:rPr lang="en-US" sz="3200" b="1" dirty="0">
                <a:latin typeface="Proxima Nova Extrabold" panose="020B0604020202020204" charset="0"/>
              </a:rPr>
            </a:br>
            <a:br>
              <a:rPr lang="en-US" sz="1800" b="0" i="0" u="none" strike="noStrike" baseline="0" dirty="0">
                <a:solidFill>
                  <a:srgbClr val="000000"/>
                </a:solidFill>
                <a:latin typeface="Times New Roman" panose="02020603050405020304" pitchFamily="18" charset="0"/>
              </a:rPr>
            </a:br>
            <a:r>
              <a:rPr lang="en-US" sz="2000" b="0" i="0" u="none" strike="noStrike" baseline="0" dirty="0">
                <a:solidFill>
                  <a:srgbClr val="000000"/>
                </a:solidFill>
                <a:latin typeface="Times New Roman" panose="02020603050405020304" pitchFamily="18" charset="0"/>
              </a:rPr>
              <a:t>Through 2018 to 2020, AFR responded to 43,094 substance-related intoxication and overdose incidents, at an average cost of more than $1.3 million per year. During the same three-year time period, the life-saving overdose reversal drug Naloxone was administered 2,007 times, with the highest rate administered in 2020 at 737 incidents. In fact, despite an overall reduction in response calls due to COVID-19 in 2020, data reveals that responses to unknown/unconscious and overdose 9-1-1 calls continued to increase. Adding to the overwhelming response rates are repeat 9-1-1 callers, in some cases as many as 10 times or more in a year. Over the past three years, 601 unique patients account for 9,858 incidents across all emergency 9-1-1 responses. </a:t>
            </a:r>
            <a:br>
              <a:rPr lang="en-US" sz="2000" b="0" i="0" u="none" strike="noStrike" baseline="0" dirty="0">
                <a:solidFill>
                  <a:srgbClr val="000000"/>
                </a:solidFill>
                <a:latin typeface="Times New Roman" panose="02020603050405020304" pitchFamily="18" charset="0"/>
              </a:rPr>
            </a:br>
            <a:br>
              <a:rPr lang="en-US" sz="2000" b="0" i="0" u="none" strike="noStrike" baseline="0" dirty="0">
                <a:solidFill>
                  <a:srgbClr val="000000"/>
                </a:solidFill>
                <a:latin typeface="Times New Roman" panose="02020603050405020304" pitchFamily="18" charset="0"/>
              </a:rPr>
            </a:br>
            <a:r>
              <a:rPr lang="en-US" sz="2000" b="0" i="0" u="none" strike="noStrike" baseline="0" dirty="0">
                <a:solidFill>
                  <a:srgbClr val="000000"/>
                </a:solidFill>
                <a:latin typeface="Times New Roman" panose="02020603050405020304" pitchFamily="18" charset="0"/>
              </a:rPr>
              <a:t>Regarding transports to a hospital, Albuquerque Ambulance (AA) transported over 30,000 intoxicated, overdosed or unconscious/unknown classified individuals to an emergency room following a dispatched call. The study found that nearly three quarters of all AA transports were taken to destinations within Albuquerque’s two largest hospital systems, with more than 40 percent taken to Presbyterian Hospital System (PHS), followed by nearly 30 percent to University of New Mexico Hospital (UNMH) emergency departments (EDs). In examining total SUD encounters at both hospital EDs over the past three years, UNMH had a higher SUD-related encounter rate at 32,788, with PHS at 21,668. </a:t>
            </a:r>
            <a:br>
              <a:rPr lang="en-US" sz="2000" b="1" dirty="0">
                <a:latin typeface="Proxima Nova Extrabold" panose="020B0604020202020204" charset="0"/>
              </a:rPr>
            </a:br>
            <a:br>
              <a:rPr lang="en-US" b="1" dirty="0">
                <a:latin typeface="Proxima Nova Extrabold" panose="020B0604020202020204" charset="0"/>
              </a:rPr>
            </a:br>
            <a:r>
              <a:rPr lang="en-US" sz="1800" i="1" dirty="0">
                <a:latin typeface="Proxima Nova Extrabold" panose="020B0604020202020204" charset="0"/>
              </a:rPr>
              <a:t>City of Albuquerque</a:t>
            </a:r>
            <a:br>
              <a:rPr lang="en-US" sz="1800" i="1" dirty="0">
                <a:latin typeface="Proxima Nova Extrabold" panose="020B0604020202020204" charset="0"/>
              </a:rPr>
            </a:br>
            <a:r>
              <a:rPr lang="en-US" sz="1800" i="1" dirty="0">
                <a:latin typeface="Proxima Nova Extrabold" panose="020B0604020202020204" charset="0"/>
              </a:rPr>
              <a:t>Health, Housing &amp; Homelessness</a:t>
            </a:r>
            <a:endParaRPr lang="en-US" dirty="0">
              <a:latin typeface="Proxima Nova Extrabold" panose="020B0604020202020204" charset="0"/>
            </a:endParaRPr>
          </a:p>
        </p:txBody>
      </p:sp>
      <p:sp>
        <p:nvSpPr>
          <p:cNvPr id="6" name="Google Shape;93;p1">
            <a:extLst>
              <a:ext uri="{FF2B5EF4-FFF2-40B4-BE49-F238E27FC236}">
                <a16:creationId xmlns:a16="http://schemas.microsoft.com/office/drawing/2014/main" id="{EA79F8F9-7825-4A87-96D2-8ECE812DF184}"/>
              </a:ext>
            </a:extLst>
          </p:cNvPr>
          <p:cNvSpPr/>
          <p:nvPr/>
        </p:nvSpPr>
        <p:spPr>
          <a:xfrm>
            <a:off x="4641568" y="5378157"/>
            <a:ext cx="696686" cy="15738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0EF6A5D7-E0E6-4CB9-B4B0-5B3837DC527F}"/>
              </a:ext>
            </a:extLst>
          </p:cNvPr>
          <p:cNvPicPr>
            <a:picLocks noChangeAspect="1"/>
          </p:cNvPicPr>
          <p:nvPr/>
        </p:nvPicPr>
        <p:blipFill>
          <a:blip r:embed="rId2"/>
          <a:stretch>
            <a:fillRect/>
          </a:stretch>
        </p:blipFill>
        <p:spPr>
          <a:xfrm>
            <a:off x="7618240" y="4469450"/>
            <a:ext cx="6572256" cy="2649197"/>
          </a:xfrm>
          <a:prstGeom prst="rect">
            <a:avLst/>
          </a:prstGeom>
        </p:spPr>
      </p:pic>
      <p:pic>
        <p:nvPicPr>
          <p:cNvPr id="7" name="Picture 6">
            <a:extLst>
              <a:ext uri="{FF2B5EF4-FFF2-40B4-BE49-F238E27FC236}">
                <a16:creationId xmlns:a16="http://schemas.microsoft.com/office/drawing/2014/main" id="{D66B12C2-E589-4940-BE72-386445D0F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675" y="-395773"/>
            <a:ext cx="2543386" cy="1965519"/>
          </a:xfrm>
          <a:prstGeom prst="rect">
            <a:avLst/>
          </a:prstGeom>
        </p:spPr>
      </p:pic>
    </p:spTree>
    <p:extLst>
      <p:ext uri="{BB962C8B-B14F-4D97-AF65-F5344CB8AC3E}">
        <p14:creationId xmlns:p14="http://schemas.microsoft.com/office/powerpoint/2010/main" val="162921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261C700-6AEF-0843-AB08-1AB33C99F070}"/>
              </a:ext>
            </a:extLst>
          </p:cNvPr>
          <p:cNvGrpSpPr/>
          <p:nvPr/>
        </p:nvGrpSpPr>
        <p:grpSpPr>
          <a:xfrm>
            <a:off x="0" y="5701053"/>
            <a:ext cx="12192001" cy="1156947"/>
            <a:chOff x="0" y="5701053"/>
            <a:chExt cx="12192001" cy="1156947"/>
          </a:xfrm>
        </p:grpSpPr>
        <p:sp>
          <p:nvSpPr>
            <p:cNvPr id="21" name="Rectangle 20">
              <a:extLst>
                <a:ext uri="{FF2B5EF4-FFF2-40B4-BE49-F238E27FC236}">
                  <a16:creationId xmlns:a16="http://schemas.microsoft.com/office/drawing/2014/main" id="{D497873E-038D-6B42-BC5E-4C0C5DB5330C}"/>
                </a:ext>
              </a:extLst>
            </p:cNvPr>
            <p:cNvSpPr/>
            <p:nvPr/>
          </p:nvSpPr>
          <p:spPr>
            <a:xfrm>
              <a:off x="0" y="5701054"/>
              <a:ext cx="12192001" cy="1156945"/>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5E721AE4-3ADD-9049-8FE6-7E647BC18EED}"/>
                </a:ext>
              </a:extLst>
            </p:cNvPr>
            <p:cNvPicPr>
              <a:picLocks noChangeAspect="1"/>
            </p:cNvPicPr>
            <p:nvPr/>
          </p:nvPicPr>
          <p:blipFill rotWithShape="1">
            <a:blip r:embed="rId3">
              <a:alphaModFix amt="15000"/>
            </a:blip>
            <a:srcRect l="-1" t="19824" r="76587" b="49800"/>
            <a:stretch/>
          </p:blipFill>
          <p:spPr>
            <a:xfrm>
              <a:off x="10529047" y="5701053"/>
              <a:ext cx="1662953" cy="1156947"/>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5DF962-494C-5444-B365-6DADC4F2E28B}"/>
                </a:ext>
              </a:extLst>
            </p:cNvPr>
            <p:cNvPicPr>
              <a:picLocks noChangeAspect="1"/>
            </p:cNvPicPr>
            <p:nvPr/>
          </p:nvPicPr>
          <p:blipFill rotWithShape="1">
            <a:blip r:embed="rId3">
              <a:alphaModFix amt="15000"/>
            </a:blip>
            <a:srcRect l="32100" t="36128" r="45300" b="50084"/>
            <a:stretch/>
          </p:blipFill>
          <p:spPr>
            <a:xfrm>
              <a:off x="0" y="5701053"/>
              <a:ext cx="3536575" cy="1156947"/>
            </a:xfrm>
            <a:prstGeom prst="rect">
              <a:avLst/>
            </a:prstGeom>
          </p:spPr>
        </p:pic>
        <p:pic>
          <p:nvPicPr>
            <p:cNvPr id="24" name="Picture 23">
              <a:extLst>
                <a:ext uri="{FF2B5EF4-FFF2-40B4-BE49-F238E27FC236}">
                  <a16:creationId xmlns:a16="http://schemas.microsoft.com/office/drawing/2014/main" id="{EC01317E-AC3A-464E-8437-9DB61210A282}"/>
                </a:ext>
              </a:extLst>
            </p:cNvPr>
            <p:cNvPicPr>
              <a:picLocks noChangeAspect="1"/>
            </p:cNvPicPr>
            <p:nvPr/>
          </p:nvPicPr>
          <p:blipFill>
            <a:blip r:embed="rId4"/>
            <a:stretch>
              <a:fillRect/>
            </a:stretch>
          </p:blipFill>
          <p:spPr>
            <a:xfrm>
              <a:off x="9708244" y="5941053"/>
              <a:ext cx="1834345" cy="702439"/>
            </a:xfrm>
            <a:prstGeom prst="rect">
              <a:avLst/>
            </a:prstGeom>
          </p:spPr>
        </p:pic>
      </p:grpSp>
      <p:sp>
        <p:nvSpPr>
          <p:cNvPr id="16" name="Title 1">
            <a:extLst>
              <a:ext uri="{FF2B5EF4-FFF2-40B4-BE49-F238E27FC236}">
                <a16:creationId xmlns:a16="http://schemas.microsoft.com/office/drawing/2014/main" id="{3C83DCCF-D9DC-6E4D-AC9F-5A78A22196C8}"/>
              </a:ext>
            </a:extLst>
          </p:cNvPr>
          <p:cNvSpPr txBox="1">
            <a:spLocks/>
          </p:cNvSpPr>
          <p:nvPr/>
        </p:nvSpPr>
        <p:spPr>
          <a:xfrm>
            <a:off x="0" y="0"/>
            <a:ext cx="12191999" cy="5701052"/>
          </a:xfrm>
          <a:prstGeom prst="rect">
            <a:avLst/>
          </a:prstGeom>
          <a:solidFill>
            <a:srgbClr val="FFC000"/>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Proxima Nova Rg" panose="02000506030000020004" pitchFamily="2" charset="77"/>
                <a:ea typeface="+mj-ea"/>
                <a:cs typeface="+mj-cs"/>
              </a:defRPr>
            </a:lvl1pPr>
          </a:lstStyle>
          <a:p>
            <a:endParaRPr lang="en-US" sz="1800" b="1" i="0" u="none" strike="noStrike" baseline="0" dirty="0">
              <a:solidFill>
                <a:srgbClr val="000000"/>
              </a:solidFill>
              <a:latin typeface="Times New Roman" panose="02020603050405020304" pitchFamily="18" charset="0"/>
            </a:endParaRPr>
          </a:p>
          <a:p>
            <a:endParaRPr lang="en-US" sz="1800" b="1" dirty="0">
              <a:solidFill>
                <a:srgbClr val="000000"/>
              </a:solidFill>
              <a:latin typeface="Times New Roman" panose="02020603050405020304" pitchFamily="18" charset="0"/>
            </a:endParaRPr>
          </a:p>
          <a:p>
            <a:r>
              <a:rPr lang="en-US" sz="3200" b="1" i="0" u="none" strike="noStrike" baseline="0" dirty="0">
                <a:solidFill>
                  <a:srgbClr val="000000"/>
                </a:solidFill>
                <a:latin typeface="Times New Roman" panose="02020603050405020304" pitchFamily="18" charset="0"/>
              </a:rPr>
              <a:t>Target Population: </a:t>
            </a:r>
            <a:endParaRPr lang="en-US" sz="3200" b="0" i="0" u="none" strike="noStrike" baseline="0" dirty="0">
              <a:solidFill>
                <a:srgbClr val="000000"/>
              </a:solidFill>
              <a:latin typeface="Times New Roman" panose="02020603050405020304" pitchFamily="18" charset="0"/>
            </a:endParaRPr>
          </a:p>
          <a:p>
            <a:pPr algn="l"/>
            <a:endParaRPr lang="en-US" sz="1800" b="0" i="0" u="none" strike="noStrike" baseline="0" dirty="0">
              <a:solidFill>
                <a:srgbClr val="000000"/>
              </a:solidFill>
              <a:latin typeface="Times New Roman" panose="02020603050405020304" pitchFamily="18" charset="0"/>
            </a:endParaRPr>
          </a:p>
          <a:p>
            <a:pPr algn="l"/>
            <a:r>
              <a:rPr lang="en-US" sz="2800" b="0" i="0" u="none" strike="noStrike" baseline="0" dirty="0">
                <a:solidFill>
                  <a:srgbClr val="000000"/>
                </a:solidFill>
                <a:latin typeface="Times New Roman" panose="02020603050405020304" pitchFamily="18" charset="0"/>
              </a:rPr>
              <a:t>It is anticipated the Albuquerque Sobering Center will serve some of the City’s/County’s most fragile and underserved residents and will address the immediate clinical needs of persons experiencing moderate to severe intoxication in a safe, lower cost site while also meeting the broader needs of the clients it serves by creating access to case management, treatment and social resources. Participation is voluntary, and patients are free to leave at any time, with a minimum average stay of 3 to 4 hours and up to 24 hours when needed. It is proposed the site initially accept adults 18 years and older who are transported by emergency vehicles as a result of a 9-1-1 emergency response. </a:t>
            </a:r>
            <a:endParaRPr kumimoji="0" lang="en-US" sz="2800" b="1" i="0" u="none" strike="noStrike" kern="1200" cap="none" spc="0" normalizeH="0" baseline="0" noProof="0" dirty="0">
              <a:ln>
                <a:noFill/>
              </a:ln>
              <a:solidFill>
                <a:prstClr val="white"/>
              </a:solidFill>
              <a:effectLst/>
              <a:uLnTx/>
              <a:uFillTx/>
              <a:latin typeface="Proxima Nova Rg" panose="02000506030000020004" pitchFamily="2" charset="77"/>
              <a:ea typeface="+mj-ea"/>
              <a:cs typeface="+mj-cs"/>
            </a:endParaRPr>
          </a:p>
        </p:txBody>
      </p:sp>
      <p:sp>
        <p:nvSpPr>
          <p:cNvPr id="2" name="TextBox 1">
            <a:extLst>
              <a:ext uri="{FF2B5EF4-FFF2-40B4-BE49-F238E27FC236}">
                <a16:creationId xmlns:a16="http://schemas.microsoft.com/office/drawing/2014/main" id="{3B9E208E-8930-41B5-84AE-2793E0908EB5}"/>
              </a:ext>
            </a:extLst>
          </p:cNvPr>
          <p:cNvSpPr txBox="1"/>
          <p:nvPr/>
        </p:nvSpPr>
        <p:spPr>
          <a:xfrm>
            <a:off x="9251044" y="5822326"/>
            <a:ext cx="2866892" cy="914400"/>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EB8CE067-AE5E-469B-BC09-FF080F82E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980" y="5183615"/>
            <a:ext cx="2836222" cy="2191821"/>
          </a:xfrm>
          <a:prstGeom prst="rect">
            <a:avLst/>
          </a:prstGeom>
        </p:spPr>
      </p:pic>
    </p:spTree>
    <p:extLst>
      <p:ext uri="{BB962C8B-B14F-4D97-AF65-F5344CB8AC3E}">
        <p14:creationId xmlns:p14="http://schemas.microsoft.com/office/powerpoint/2010/main" val="1908810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2199</Words>
  <Application>Microsoft Office PowerPoint</Application>
  <PresentationFormat>Widescreen</PresentationFormat>
  <Paragraphs>186</Paragraphs>
  <Slides>20</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Courier New</vt:lpstr>
      <vt:lpstr>Proxima Nova</vt:lpstr>
      <vt:lpstr>Proxima Nova Extrabold</vt:lpstr>
      <vt:lpstr>Proxima Nova Rg</vt:lpstr>
      <vt:lpstr>Times New Roman</vt:lpstr>
      <vt:lpstr>Wingdings</vt:lpstr>
      <vt:lpstr>Office Theme</vt:lpstr>
      <vt:lpstr>PowerPoint Presentation</vt:lpstr>
      <vt:lpstr>Purpose</vt:lpstr>
      <vt:lpstr>Principles for Success</vt:lpstr>
      <vt:lpstr>Department of Behavioral Health Services (DBHS): Care Campus</vt:lpstr>
      <vt:lpstr>PowerPoint Presentation</vt:lpstr>
      <vt:lpstr>PowerPoint Presentation</vt:lpstr>
      <vt:lpstr>PowerPoint Presentation</vt:lpstr>
      <vt:lpstr>Data:  Through 2018 to 2020, AFR responded to 43,094 substance-related intoxication and overdose incidents, at an average cost of more than $1.3 million per year. During the same three-year time period, the life-saving overdose reversal drug Naloxone was administered 2,007 times, with the highest rate administered in 2020 at 737 incidents. In fact, despite an overall reduction in response calls due to COVID-19 in 2020, data reveals that responses to unknown/unconscious and overdose 9-1-1 calls continued to increase. Adding to the overwhelming response rates are repeat 9-1-1 callers, in some cases as many as 10 times or more in a year. Over the past three years, 601 unique patients account for 9,858 incidents across all emergency 9-1-1 responses.   Regarding transports to a hospital, Albuquerque Ambulance (AA) transported over 30,000 intoxicated, overdosed or unconscious/unknown classified individuals to an emergency room following a dispatched call. The study found that nearly three quarters of all AA transports were taken to destinations within Albuquerque’s two largest hospital systems, with more than 40 percent taken to Presbyterian Hospital System (PHS), followed by nearly 30 percent to University of New Mexico Hospital (UNMH) emergency departments (EDs). In examining total SUD encounters at both hospital EDs over the past three years, UNMH had a higher SUD-related encounter rate at 32,788, with PHS at 21,668.   City of Albuquerque Health, Housing &amp; Homelessness</vt:lpstr>
      <vt:lpstr>PowerPoint Presentation</vt:lpstr>
      <vt:lpstr>PowerPoint Presentation</vt:lpstr>
      <vt:lpstr>PowerPoint Presentation</vt:lpstr>
      <vt:lpstr>PowerPoint Presentation</vt:lpstr>
      <vt:lpstr>Building a continuum of care…</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Moreno, Jazmin</dc:creator>
  <cp:lastModifiedBy>Moreno, Jazmin</cp:lastModifiedBy>
  <cp:revision>10</cp:revision>
  <dcterms:created xsi:type="dcterms:W3CDTF">2023-11-28T16:17:32Z</dcterms:created>
  <dcterms:modified xsi:type="dcterms:W3CDTF">2023-12-15T03:08:19Z</dcterms:modified>
</cp:coreProperties>
</file>