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handoutMasterIdLst>
    <p:handoutMasterId r:id="rId46"/>
  </p:handoutMasterIdLst>
  <p:sldIdLst>
    <p:sldId id="268" r:id="rId2"/>
    <p:sldId id="300" r:id="rId3"/>
    <p:sldId id="301" r:id="rId4"/>
    <p:sldId id="302" r:id="rId5"/>
    <p:sldId id="303" r:id="rId6"/>
    <p:sldId id="304" r:id="rId7"/>
    <p:sldId id="305" r:id="rId8"/>
    <p:sldId id="306" r:id="rId9"/>
    <p:sldId id="307" r:id="rId10"/>
    <p:sldId id="308" r:id="rId11"/>
    <p:sldId id="310" r:id="rId12"/>
    <p:sldId id="309" r:id="rId13"/>
    <p:sldId id="311" r:id="rId14"/>
    <p:sldId id="312" r:id="rId15"/>
    <p:sldId id="313" r:id="rId16"/>
    <p:sldId id="314" r:id="rId17"/>
    <p:sldId id="315" r:id="rId18"/>
    <p:sldId id="278" r:id="rId19"/>
    <p:sldId id="279" r:id="rId20"/>
    <p:sldId id="280" r:id="rId21"/>
    <p:sldId id="281" r:id="rId22"/>
    <p:sldId id="282" r:id="rId23"/>
    <p:sldId id="283" r:id="rId24"/>
    <p:sldId id="284" r:id="rId25"/>
    <p:sldId id="285" r:id="rId26"/>
    <p:sldId id="287" r:id="rId27"/>
    <p:sldId id="288" r:id="rId28"/>
    <p:sldId id="289" r:id="rId29"/>
    <p:sldId id="290" r:id="rId30"/>
    <p:sldId id="291" r:id="rId31"/>
    <p:sldId id="292" r:id="rId32"/>
    <p:sldId id="277" r:id="rId33"/>
    <p:sldId id="267" r:id="rId34"/>
    <p:sldId id="270" r:id="rId35"/>
    <p:sldId id="275" r:id="rId36"/>
    <p:sldId id="271" r:id="rId37"/>
    <p:sldId id="274" r:id="rId38"/>
    <p:sldId id="276" r:id="rId39"/>
    <p:sldId id="316" r:id="rId40"/>
    <p:sldId id="317" r:id="rId41"/>
    <p:sldId id="318" r:id="rId42"/>
    <p:sldId id="319" r:id="rId43"/>
    <p:sldId id="320"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166558C0-CCDE-42FB-B4F8-6D24F4C4E6EC}" type="datetimeFigureOut">
              <a:rPr lang="en-US" smtClean="0"/>
              <a:t>4/11/2017</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02143DAE-024E-4433-9069-68805DCB2185}" type="slidenum">
              <a:rPr lang="en-US" smtClean="0"/>
              <a:t>‹#›</a:t>
            </a:fld>
            <a:endParaRPr lang="en-US"/>
          </a:p>
        </p:txBody>
      </p:sp>
    </p:spTree>
    <p:extLst>
      <p:ext uri="{BB962C8B-B14F-4D97-AF65-F5344CB8AC3E}">
        <p14:creationId xmlns:p14="http://schemas.microsoft.com/office/powerpoint/2010/main" val="297030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BC8C9755-D3DE-4675-A43D-3DC1A3F6629B}"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898990A2-3BF5-475C-ADBE-05DE188FFCF6}" type="slidenum">
              <a:rPr lang="en-US" smtClean="0"/>
              <a:t>‹#›</a:t>
            </a:fld>
            <a:endParaRPr lang="en-US"/>
          </a:p>
        </p:txBody>
      </p:sp>
    </p:spTree>
    <p:extLst>
      <p:ext uri="{BB962C8B-B14F-4D97-AF65-F5344CB8AC3E}">
        <p14:creationId xmlns:p14="http://schemas.microsoft.com/office/powerpoint/2010/main" val="124575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01413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13</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65331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14</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52167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15</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13242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16</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57864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17</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45950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19</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7"/>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10" tIns="44855" rIns="89710" bIns="4485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28</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7"/>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10" tIns="44855" rIns="89710" bIns="4485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29</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7"/>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10" tIns="44855" rIns="89710" bIns="4485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30</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7"/>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10" tIns="44855" rIns="89710" bIns="44855"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31</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4</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61189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33</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34</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35</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36</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37</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38</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5</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18523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6</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53924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7</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2792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8</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389779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9</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8832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11</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246639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8"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25" tIns="44862" rIns="89725" bIns="4486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907B9E6-4DAD-4E55-9C71-3AE6B9F3AAF6}" type="slidenum">
              <a:rPr lang="en-US" altLang="en-US" sz="1200"/>
              <a:pPr algn="r" eaLnBrk="1" hangingPunct="1"/>
              <a:t>12</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smtClean="0"/>
          </a:p>
        </p:txBody>
      </p:sp>
    </p:spTree>
    <p:extLst>
      <p:ext uri="{BB962C8B-B14F-4D97-AF65-F5344CB8AC3E}">
        <p14:creationId xmlns:p14="http://schemas.microsoft.com/office/powerpoint/2010/main" val="187504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p:nvSpPr>
        <p:spPr>
          <a:xfrm>
            <a:off x="65313" y="69755"/>
            <a:ext cx="9013372" cy="6692201"/>
          </a:xfrm>
          <a:prstGeom prst="roundRect">
            <a:avLst>
              <a:gd name="adj" fmla="val 4929"/>
            </a:avLst>
          </a:prstGeom>
          <a:solidFill>
            <a:schemeClr val="bg2">
              <a:lumMod val="20000"/>
              <a:lumOff val="80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CE8B05B-D66A-4700-87E3-F451E890DFAA}"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8B05B-D66A-4700-87E3-F451E890DF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8B05B-D66A-4700-87E3-F451E890DF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8B05B-D66A-4700-87E3-F451E890DFAA}"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iamond 6"/>
          <p:cNvSpPr/>
          <p:nvPr userDrawn="1"/>
        </p:nvSpPr>
        <p:spPr>
          <a:xfrm>
            <a:off x="8382000" y="6096000"/>
            <a:ext cx="609600" cy="609600"/>
          </a:xfrm>
          <a:prstGeom prst="diamon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0E1649C-B04B-4766-B7B4-F11877FD07AE}" type="slidenum">
              <a:rPr lang="en-US" b="1" smtClean="0">
                <a:latin typeface="+mj-lt"/>
              </a:rPr>
              <a:t>‹#›</a:t>
            </a:fld>
            <a:endParaRPr lang="en-US" b="1" dirty="0">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CE8B05B-D66A-4700-87E3-F451E890DF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8B05B-D66A-4700-87E3-F451E890DFAA}"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8B05B-D66A-4700-87E3-F451E890DFAA}"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8B05B-D66A-4700-87E3-F451E890DFAA}" type="slidenum">
              <a:rPr lang="en-US" smtClean="0"/>
              <a:t>‹#›</a:t>
            </a:fld>
            <a:endParaRPr lang="en-US"/>
          </a:p>
        </p:txBody>
      </p:sp>
      <p:sp>
        <p:nvSpPr>
          <p:cNvPr id="6" name="Diamond 5"/>
          <p:cNvSpPr/>
          <p:nvPr userDrawn="1"/>
        </p:nvSpPr>
        <p:spPr>
          <a:xfrm>
            <a:off x="8382000" y="6096000"/>
            <a:ext cx="609600" cy="609600"/>
          </a:xfrm>
          <a:prstGeom prst="diamon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0E1649C-B04B-4766-B7B4-F11877FD07AE}" type="slidenum">
              <a:rPr lang="en-US" b="1" smtClean="0">
                <a:latin typeface="+mj-lt"/>
              </a:rPr>
              <a:t>‹#›</a:t>
            </a:fld>
            <a:endParaRPr lang="en-US" b="1" dirty="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ounded Rectangle 5"/>
          <p:cNvSpPr/>
          <p:nvPr userDrawn="1"/>
        </p:nvSpPr>
        <p:spPr>
          <a:xfrm>
            <a:off x="9098" y="76200"/>
            <a:ext cx="9058701" cy="6705600"/>
          </a:xfrm>
          <a:prstGeom prst="roundRect">
            <a:avLst>
              <a:gd name="adj" fmla="val 6287"/>
            </a:avLst>
          </a:prstGeom>
          <a:gradFill>
            <a:gsLst>
              <a:gs pos="0">
                <a:schemeClr val="tx2"/>
              </a:gs>
              <a:gs pos="15000">
                <a:schemeClr val="accent1">
                  <a:lumMod val="60000"/>
                  <a:lumOff val="40000"/>
                </a:schemeClr>
              </a:gs>
              <a:gs pos="100000">
                <a:schemeClr val="accent1">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F:\IPC\sky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234"/>
          <a:stretch/>
        </p:blipFill>
        <p:spPr bwMode="auto">
          <a:xfrm>
            <a:off x="1066800" y="5546725"/>
            <a:ext cx="7200900" cy="1235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IPC\CABQ-diamond-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11536"/>
          <a:stretch/>
        </p:blipFill>
        <p:spPr bwMode="auto">
          <a:xfrm>
            <a:off x="76200" y="5622925"/>
            <a:ext cx="1305215" cy="1158875"/>
          </a:xfrm>
          <a:prstGeom prst="rect">
            <a:avLst/>
          </a:prstGeom>
          <a:noFill/>
          <a:extLst>
            <a:ext uri="{909E8E84-426E-40DD-AFC4-6F175D3DCCD1}">
              <a14:hiddenFill xmlns:a14="http://schemas.microsoft.com/office/drawing/2010/main">
                <a:solidFill>
                  <a:srgbClr val="FFFFFF"/>
                </a:solidFill>
              </a14:hiddenFill>
            </a:ext>
          </a:extLst>
        </p:spPr>
      </p:pic>
      <p:sp>
        <p:nvSpPr>
          <p:cNvPr id="5" name="Diamond 4"/>
          <p:cNvSpPr/>
          <p:nvPr userDrawn="1"/>
        </p:nvSpPr>
        <p:spPr>
          <a:xfrm>
            <a:off x="8382000" y="6096000"/>
            <a:ext cx="609600" cy="609600"/>
          </a:xfrm>
          <a:prstGeom prst="diamon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0E1649C-B04B-4766-B7B4-F11877FD07AE}" type="slidenum">
              <a:rPr lang="en-US" b="1" smtClean="0">
                <a:latin typeface="+mj-lt"/>
              </a:rPr>
              <a:t>‹#›</a:t>
            </a:fld>
            <a:endParaRPr lang="en-US" b="1"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8B05B-D66A-4700-87E3-F451E890DFAA}"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CE8B05B-D66A-4700-87E3-F451E890DFAA}"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E8B05B-D66A-4700-87E3-F451E890DFAA}" type="slidenum">
              <a:rPr lang="en-US" smtClean="0"/>
              <a:t>‹#›</a:t>
            </a:fld>
            <a:endParaRPr lang="en-US"/>
          </a:p>
        </p:txBody>
      </p:sp>
      <p:sp>
        <p:nvSpPr>
          <p:cNvPr id="10" name="Diamond 9"/>
          <p:cNvSpPr/>
          <p:nvPr userDrawn="1"/>
        </p:nvSpPr>
        <p:spPr>
          <a:xfrm>
            <a:off x="8382000" y="6096000"/>
            <a:ext cx="609600" cy="609600"/>
          </a:xfrm>
          <a:prstGeom prst="diamon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0E1649C-B04B-4766-B7B4-F11877FD07AE}" type="slidenum">
              <a:rPr lang="en-US" b="1" smtClean="0">
                <a:latin typeface="+mj-lt"/>
              </a:rPr>
              <a:t>‹#›</a:t>
            </a:fld>
            <a:endParaRPr lang="en-US" b="1" dirty="0">
              <a:latin typeface="+mj-l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124200"/>
            <a:ext cx="6400800" cy="2057400"/>
          </a:xfrm>
        </p:spPr>
        <p:txBody>
          <a:bodyPr>
            <a:noAutofit/>
          </a:bodyPr>
          <a:lstStyle/>
          <a:p>
            <a:r>
              <a:rPr lang="en-US" sz="2400" b="1" dirty="0" smtClean="0">
                <a:effectLst>
                  <a:outerShdw blurRad="38100" dist="38100" dir="2700000" algn="tl">
                    <a:srgbClr val="000000">
                      <a:alpha val="43137"/>
                    </a:srgbClr>
                  </a:outerShdw>
                </a:effectLst>
                <a:latin typeface="+mj-lt"/>
              </a:rPr>
              <a:t>Chamber of Commerce, City Economic Development Dept.  CNM, City Municipal Dept. (DMD), City Environment Dept., City Solid Waste Dept., City Fire Dept., United Way of Central New Mexico</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Albuquerque Progress Report: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2017 Stakeholder Meetings</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24" t="28473" r="1303" b="14325"/>
          <a:stretch/>
        </p:blipFill>
        <p:spPr bwMode="auto">
          <a:xfrm>
            <a:off x="7696200" y="3581400"/>
            <a:ext cx="1473958" cy="321794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744940" y="5410200"/>
            <a:ext cx="7620000" cy="1219201"/>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200" b="1" i="1" dirty="0" smtClean="0">
                <a:latin typeface="+mj-lt"/>
              </a:rPr>
              <a:t>Indicators  Progress  Commission</a:t>
            </a:r>
          </a:p>
          <a:p>
            <a:r>
              <a:rPr lang="en-US" sz="3200" b="1" i="1" dirty="0" smtClean="0">
                <a:latin typeface="+mj-lt"/>
              </a:rPr>
              <a:t>April 11, 2017</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082" r="83349" b="14325"/>
          <a:stretch/>
        </p:blipFill>
        <p:spPr bwMode="auto">
          <a:xfrm>
            <a:off x="56935" y="3618021"/>
            <a:ext cx="1498910" cy="3239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28700" y="152400"/>
            <a:ext cx="7200900" cy="12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1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76600"/>
            <a:ext cx="6400800" cy="2057400"/>
          </a:xfrm>
        </p:spPr>
        <p:txBody>
          <a:bodyPr>
            <a:noAutofit/>
          </a:bodyPr>
          <a:lstStyle/>
          <a:p>
            <a:r>
              <a:rPr lang="en-US" sz="4000" b="1" dirty="0">
                <a:effectLst>
                  <a:outerShdw blurRad="38100" dist="38100" dir="2700000" algn="tl">
                    <a:srgbClr val="000000">
                      <a:alpha val="43137"/>
                    </a:srgbClr>
                  </a:outerShdw>
                </a:effectLst>
                <a:latin typeface="+mj-lt"/>
              </a:rPr>
              <a:t>Economic Vitality Goal</a:t>
            </a:r>
          </a:p>
          <a:p>
            <a:r>
              <a:rPr lang="en-US" sz="4000" b="1" dirty="0" smtClean="0">
                <a:effectLst>
                  <a:outerShdw blurRad="38100" dist="38100" dir="2700000" algn="tl">
                    <a:srgbClr val="000000">
                      <a:alpha val="43137"/>
                    </a:srgbClr>
                  </a:outerShdw>
                </a:effectLst>
                <a:latin typeface="+mj-lt"/>
              </a:rPr>
              <a:t>Economic Development</a:t>
            </a:r>
          </a:p>
          <a:p>
            <a:r>
              <a:rPr lang="en-US" sz="4000" b="1" dirty="0" smtClean="0">
                <a:effectLst>
                  <a:outerShdw blurRad="38100" dist="38100" dir="2700000" algn="tl">
                    <a:srgbClr val="000000">
                      <a:alpha val="43137"/>
                    </a:srgbClr>
                  </a:outerShdw>
                </a:effectLst>
                <a:latin typeface="+mj-lt"/>
              </a:rPr>
              <a:t>Frank and Kendra</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Albuquerque Progress Report: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2017 Stakeholder Meetings</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24" t="28473" r="1303" b="14325"/>
          <a:stretch/>
        </p:blipFill>
        <p:spPr bwMode="auto">
          <a:xfrm>
            <a:off x="7696200" y="3581400"/>
            <a:ext cx="1473958" cy="321794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744940" y="5410200"/>
            <a:ext cx="7620000" cy="1219201"/>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200" b="1" i="1" dirty="0" smtClean="0">
                <a:latin typeface="+mj-lt"/>
              </a:rPr>
              <a:t>Indicators  Progress  Commission</a:t>
            </a:r>
          </a:p>
          <a:p>
            <a:r>
              <a:rPr lang="en-US" sz="3200" b="1" i="1" dirty="0" smtClean="0">
                <a:latin typeface="+mj-lt"/>
              </a:rPr>
              <a:t>April 11, 2017</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082" r="83349" b="14325"/>
          <a:stretch/>
        </p:blipFill>
        <p:spPr bwMode="auto">
          <a:xfrm>
            <a:off x="56935" y="3618021"/>
            <a:ext cx="1498910" cy="3239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28700" y="152400"/>
            <a:ext cx="7200900" cy="12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26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Meeting on March 14, 2017</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IPC Members &amp; Staff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Kendra </a:t>
            </a:r>
            <a:r>
              <a:rPr lang="en-US" altLang="en-US" sz="2800" dirty="0" err="1" smtClean="0">
                <a:solidFill>
                  <a:schemeClr val="tx2">
                    <a:lumMod val="50000"/>
                  </a:schemeClr>
                </a:solidFill>
              </a:rPr>
              <a:t>Montanari</a:t>
            </a:r>
            <a:endParaRPr lang="en-US" altLang="en-US" sz="2800" dirty="0" smtClean="0">
              <a:solidFill>
                <a:schemeClr val="tx2">
                  <a:lumMod val="50000"/>
                </a:schemeClr>
              </a:solidFill>
            </a:endParaRP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Frank Roth</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Stakeholders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Gary Oppedahl</a:t>
            </a:r>
            <a:r>
              <a:rPr lang="en-US" altLang="en-US" sz="2800" dirty="0">
                <a:solidFill>
                  <a:schemeClr val="tx2">
                    <a:lumMod val="50000"/>
                  </a:schemeClr>
                </a:solidFill>
              </a:rPr>
              <a:t>, </a:t>
            </a:r>
            <a:r>
              <a:rPr lang="en-US" altLang="en-US" sz="2800" dirty="0" smtClean="0">
                <a:solidFill>
                  <a:schemeClr val="tx2">
                    <a:lumMod val="50000"/>
                  </a:schemeClr>
                </a:solidFill>
              </a:rPr>
              <a:t>Director, City </a:t>
            </a:r>
            <a:r>
              <a:rPr lang="en-US" altLang="en-US" sz="2800" dirty="0">
                <a:solidFill>
                  <a:schemeClr val="tx2">
                    <a:lumMod val="50000"/>
                  </a:schemeClr>
                </a:solidFill>
              </a:rPr>
              <a:t>Economic </a:t>
            </a:r>
            <a:r>
              <a:rPr lang="en-US" altLang="en-US" sz="2800" dirty="0" smtClean="0">
                <a:solidFill>
                  <a:schemeClr val="tx2">
                    <a:lumMod val="50000"/>
                  </a:schemeClr>
                </a:solidFill>
              </a:rPr>
              <a:t>Development</a:t>
            </a: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324063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Economic Vitality Goal</a:t>
            </a:r>
          </a:p>
        </p:txBody>
      </p:sp>
      <p:sp>
        <p:nvSpPr>
          <p:cNvPr id="6148" name="Rectangle 5"/>
          <p:cNvSpPr>
            <a:spLocks noGrp="1" noChangeArrowheads="1"/>
          </p:cNvSpPr>
          <p:nvPr>
            <p:ph type="body" sz="half" idx="4294967295"/>
          </p:nvPr>
        </p:nvSpPr>
        <p:spPr>
          <a:xfrm>
            <a:off x="457200" y="838200"/>
            <a:ext cx="8229600" cy="5105400"/>
          </a:xfrm>
        </p:spPr>
        <p:txBody>
          <a:bodyPr>
            <a:normAutofit lnSpcReduction="10000"/>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Goal Statement: </a:t>
            </a:r>
            <a:r>
              <a:rPr lang="en-US" altLang="en-US" sz="2800" dirty="0" smtClean="0">
                <a:solidFill>
                  <a:schemeClr val="tx2">
                    <a:lumMod val="50000"/>
                  </a:schemeClr>
                </a:solidFill>
              </a:rPr>
              <a:t>The </a:t>
            </a:r>
            <a:r>
              <a:rPr lang="en-US" altLang="en-US" sz="2800" dirty="0">
                <a:solidFill>
                  <a:schemeClr val="tx2">
                    <a:lumMod val="50000"/>
                  </a:schemeClr>
                </a:solidFill>
              </a:rPr>
              <a:t>community supports a vital, diverse and sustainable economy.</a:t>
            </a:r>
            <a:endParaRPr lang="en-US" altLang="en-US" sz="28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Desired Community Conditions</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 </a:t>
            </a:r>
            <a:r>
              <a:rPr lang="en-US" altLang="en-US" sz="2800" dirty="0" smtClean="0">
                <a:solidFill>
                  <a:schemeClr val="tx2">
                    <a:lumMod val="50000"/>
                  </a:schemeClr>
                </a:solidFill>
              </a:rPr>
              <a:t>The </a:t>
            </a:r>
            <a:r>
              <a:rPr lang="en-US" altLang="en-US" sz="2800" dirty="0">
                <a:solidFill>
                  <a:schemeClr val="tx2">
                    <a:lumMod val="50000"/>
                  </a:schemeClr>
                </a:solidFill>
              </a:rPr>
              <a:t>economy is diverse.</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 </a:t>
            </a:r>
            <a:r>
              <a:rPr lang="en-US" altLang="en-US" sz="2800" dirty="0" smtClean="0">
                <a:solidFill>
                  <a:schemeClr val="tx2">
                    <a:lumMod val="50000"/>
                  </a:schemeClr>
                </a:solidFill>
              </a:rPr>
              <a:t>The </a:t>
            </a:r>
            <a:r>
              <a:rPr lang="en-US" altLang="en-US" sz="2800" dirty="0">
                <a:solidFill>
                  <a:schemeClr val="tx2">
                    <a:lumMod val="50000"/>
                  </a:schemeClr>
                </a:solidFill>
              </a:rPr>
              <a:t>economy is vital, prosperous, sustainable, and strategic based on local resources.</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There </a:t>
            </a:r>
            <a:r>
              <a:rPr lang="en-US" altLang="en-US" sz="2800" dirty="0">
                <a:solidFill>
                  <a:schemeClr val="tx2">
                    <a:lumMod val="50000"/>
                  </a:schemeClr>
                </a:solidFill>
              </a:rPr>
              <a:t>are abundant and competitive career oriented employment opportunities.</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Entrepreneurs </a:t>
            </a:r>
            <a:r>
              <a:rPr lang="en-US" altLang="en-US" sz="2800" dirty="0">
                <a:solidFill>
                  <a:schemeClr val="tx2">
                    <a:lumMod val="50000"/>
                  </a:schemeClr>
                </a:solidFill>
              </a:rPr>
              <a:t>and businesses of all sizes develop and prosper</a:t>
            </a:r>
            <a:r>
              <a:rPr lang="en-US" altLang="en-US" sz="2800" dirty="0" smtClean="0">
                <a:solidFill>
                  <a:schemeClr val="tx2">
                    <a:lumMod val="50000"/>
                  </a:schemeClr>
                </a:solidFill>
              </a:rPr>
              <a:t>.</a:t>
            </a:r>
          </a:p>
          <a:p>
            <a:pPr marL="621983" lvl="1" indent="-347663">
              <a:buClr>
                <a:schemeClr val="tx1"/>
              </a:buClr>
              <a:buSzPct val="80000"/>
              <a:buFont typeface="Wingdings" panose="05000000000000000000" pitchFamily="2" charset="2"/>
              <a:buChar char="v"/>
            </a:pPr>
            <a:r>
              <a:rPr lang="en-US" altLang="en-US" sz="2800" dirty="0" smtClean="0">
                <a:solidFill>
                  <a:srgbClr val="800000"/>
                </a:solidFill>
              </a:rPr>
              <a:t>Albuquerque </a:t>
            </a:r>
            <a:r>
              <a:rPr lang="en-US" altLang="en-US" sz="2800" dirty="0">
                <a:solidFill>
                  <a:srgbClr val="800000"/>
                </a:solidFill>
              </a:rPr>
              <a:t>is a place where youth feel engaged and believe they can build a future.</a:t>
            </a:r>
          </a:p>
          <a:p>
            <a:pPr eaLnBrk="1" hangingPunct="1"/>
            <a:endParaRPr lang="en-US" altLang="en-US" sz="2800" dirty="0" smtClean="0">
              <a:latin typeface="Century Gothic" pitchFamily="28" charset="0"/>
            </a:endParaRPr>
          </a:p>
        </p:txBody>
      </p:sp>
      <p:pic>
        <p:nvPicPr>
          <p:cNvPr id="1027" name="Picture 3" descr="C:\Users\wuafjr\AppData\Local\Microsoft\Windows\Temporary Internet Files\Content.IE5\W8984ICH\New_icon_shiny_badg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953000"/>
            <a:ext cx="563880" cy="56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00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a:solidFill>
                  <a:schemeClr val="bg2">
                    <a:lumMod val="20000"/>
                    <a:lumOff val="80000"/>
                  </a:schemeClr>
                </a:solidFill>
                <a:effectLst>
                  <a:outerShdw blurRad="38100" dist="38100" dir="2700000" algn="tl">
                    <a:srgbClr val="000000">
                      <a:alpha val="43137"/>
                    </a:srgbClr>
                  </a:outerShdw>
                </a:effectLst>
              </a:rPr>
              <a:t>Meaningful Measures?</a:t>
            </a:r>
            <a:endParaRPr lang="en-US" altLang="en-US" b="1"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Good alignment of community conditions to department goals</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DCCs &amp; KPIs are meaningful, practical, measure what is being done at City Economic Development</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Average Annual Growth in Per Capita Income </a:t>
            </a:r>
            <a:r>
              <a:rPr lang="en-US" altLang="en-US" sz="3000" dirty="0" smtClean="0">
                <a:solidFill>
                  <a:srgbClr val="00B050"/>
                </a:solidFill>
                <a:effectLst>
                  <a:outerShdw blurRad="38100" dist="38100" dir="2700000" algn="tl">
                    <a:srgbClr val="000000">
                      <a:alpha val="43137"/>
                    </a:srgbClr>
                  </a:outerShdw>
                </a:effectLst>
                <a:sym typeface="Wingdings"/>
              </a:rPr>
              <a:t></a:t>
            </a:r>
            <a:endParaRPr lang="en-US" altLang="en-US" sz="3000" dirty="0" smtClean="0">
              <a:solidFill>
                <a:srgbClr val="00B050"/>
              </a:solidFill>
              <a:effectLst>
                <a:outerShdw blurRad="38100" dist="38100" dir="2700000" algn="tl">
                  <a:srgbClr val="000000">
                    <a:alpha val="43137"/>
                  </a:srgbClr>
                </a:outerShdw>
              </a:effectLst>
            </a:endParaRP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Per Capita Income</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Annual Job Growth</a:t>
            </a:r>
            <a:r>
              <a:rPr lang="en-US" altLang="en-US" sz="3000" dirty="0">
                <a:solidFill>
                  <a:schemeClr val="tx2">
                    <a:lumMod val="50000"/>
                  </a:schemeClr>
                </a:solidFill>
              </a:rPr>
              <a:t> </a:t>
            </a:r>
            <a:r>
              <a:rPr lang="en-US" altLang="en-US" sz="3000" dirty="0">
                <a:solidFill>
                  <a:srgbClr val="00B050"/>
                </a:solidFill>
                <a:effectLst>
                  <a:outerShdw blurRad="38100" dist="38100" dir="2700000" algn="tl">
                    <a:srgbClr val="000000">
                      <a:alpha val="43137"/>
                    </a:srgbClr>
                  </a:outerShdw>
                </a:effectLst>
                <a:sym typeface="Wingdings"/>
              </a:rPr>
              <a:t></a:t>
            </a:r>
            <a:endParaRPr lang="en-US" altLang="en-US" sz="3000" dirty="0" smtClean="0">
              <a:solidFill>
                <a:srgbClr val="00B050"/>
              </a:solidFill>
              <a:effectLst>
                <a:outerShdw blurRad="38100" dist="38100" dir="2700000" algn="tl">
                  <a:srgbClr val="000000">
                    <a:alpha val="43137"/>
                  </a:srgbClr>
                </a:outerShdw>
              </a:effectLst>
            </a:endParaRP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Unemployment Rate MSA </a:t>
            </a:r>
            <a:r>
              <a:rPr lang="en-US" altLang="en-US" sz="3000" dirty="0" smtClean="0">
                <a:solidFill>
                  <a:srgbClr val="C00000"/>
                </a:solidFill>
                <a:effectLst>
                  <a:outerShdw blurRad="38100" dist="38100" dir="2700000" algn="tl">
                    <a:srgbClr val="000000">
                      <a:alpha val="43137"/>
                    </a:srgbClr>
                  </a:outerShdw>
                </a:effectLst>
                <a:sym typeface="Wingdings"/>
              </a:rPr>
              <a:t></a:t>
            </a:r>
            <a:r>
              <a:rPr lang="en-US" altLang="en-US" sz="3000" dirty="0" smtClean="0">
                <a:solidFill>
                  <a:srgbClr val="00B050"/>
                </a:solidFill>
                <a:effectLst>
                  <a:outerShdw blurRad="38100" dist="38100" dir="2700000" algn="tl">
                    <a:srgbClr val="000000">
                      <a:alpha val="43137"/>
                    </a:srgbClr>
                  </a:outerShdw>
                </a:effectLst>
                <a:sym typeface="Wingdings"/>
              </a:rPr>
              <a:t> (this one is misleading)</a:t>
            </a:r>
            <a:endParaRPr lang="en-US" altLang="en-US" sz="3000" dirty="0" smtClean="0">
              <a:solidFill>
                <a:srgbClr val="00B050"/>
              </a:solidFill>
              <a:effectLst>
                <a:outerShdw blurRad="38100" dist="38100" dir="2700000" algn="tl">
                  <a:srgbClr val="000000">
                    <a:alpha val="43137"/>
                  </a:srgbClr>
                </a:outerShdw>
              </a:effectLst>
            </a:endParaRP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Employment in Government as % total </a:t>
            </a:r>
            <a:r>
              <a:rPr lang="en-US" altLang="en-US" sz="3000" dirty="0" smtClean="0">
                <a:solidFill>
                  <a:srgbClr val="00B050"/>
                </a:solidFill>
                <a:effectLst>
                  <a:outerShdw blurRad="38100" dist="38100" dir="2700000" algn="tl">
                    <a:srgbClr val="000000">
                      <a:alpha val="43137"/>
                    </a:srgbClr>
                  </a:outerShdw>
                </a:effectLst>
                <a:sym typeface="Wingdings"/>
              </a:rPr>
              <a:t></a:t>
            </a:r>
            <a:endParaRPr lang="en-US" altLang="en-US" sz="3000" dirty="0" smtClean="0">
              <a:solidFill>
                <a:srgbClr val="00B050"/>
              </a:solidFill>
              <a:effectLst>
                <a:outerShdw blurRad="38100" dist="38100" dir="2700000" algn="tl">
                  <a:srgbClr val="000000">
                    <a:alpha val="43137"/>
                  </a:srgbClr>
                </a:outerShdw>
              </a:effectLst>
            </a:endParaRP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pic>
        <p:nvPicPr>
          <p:cNvPr id="4" name="Picture 3" descr="C:\Users\wuafjr\AppData\Local\Microsoft\Windows\Temporary Internet Files\Content.IE5\W8984ICH\New_icon_shiny_badg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505200"/>
            <a:ext cx="563880" cy="56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338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Alignment with Department Goals</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Small job growth </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Hiring Milestones (1</a:t>
            </a:r>
            <a:r>
              <a:rPr lang="en-US" altLang="en-US" sz="3000" baseline="30000" dirty="0" smtClean="0">
                <a:solidFill>
                  <a:schemeClr val="tx2">
                    <a:lumMod val="50000"/>
                  </a:schemeClr>
                </a:solidFill>
              </a:rPr>
              <a:t>st</a:t>
            </a:r>
            <a:r>
              <a:rPr lang="en-US" altLang="en-US" sz="3000" dirty="0" smtClean="0">
                <a:solidFill>
                  <a:schemeClr val="tx2">
                    <a:lumMod val="50000"/>
                  </a:schemeClr>
                </a:solidFill>
              </a:rPr>
              <a:t>, 5</a:t>
            </a:r>
            <a:r>
              <a:rPr lang="en-US" altLang="en-US" sz="3000" baseline="30000" dirty="0" smtClean="0">
                <a:solidFill>
                  <a:schemeClr val="tx2">
                    <a:lumMod val="50000"/>
                  </a:schemeClr>
                </a:solidFill>
              </a:rPr>
              <a:t>th</a:t>
            </a:r>
            <a:r>
              <a:rPr lang="en-US" altLang="en-US" sz="3000" dirty="0" smtClean="0">
                <a:solidFill>
                  <a:schemeClr val="tx2">
                    <a:lumMod val="50000"/>
                  </a:schemeClr>
                </a:solidFill>
              </a:rPr>
              <a:t>, 10</a:t>
            </a:r>
            <a:r>
              <a:rPr lang="en-US" altLang="en-US" sz="3000" baseline="30000" dirty="0" smtClean="0">
                <a:solidFill>
                  <a:schemeClr val="tx2">
                    <a:lumMod val="50000"/>
                  </a:schemeClr>
                </a:solidFill>
              </a:rPr>
              <a:t>th</a:t>
            </a:r>
            <a:r>
              <a:rPr lang="en-US" altLang="en-US" sz="3000" dirty="0" smtClean="0">
                <a:solidFill>
                  <a:schemeClr val="tx2">
                    <a:lumMod val="50000"/>
                  </a:schemeClr>
                </a:solidFill>
              </a:rPr>
              <a:t>, 20</a:t>
            </a:r>
            <a:r>
              <a:rPr lang="en-US" altLang="en-US" sz="3000" baseline="30000" dirty="0" smtClean="0">
                <a:solidFill>
                  <a:schemeClr val="tx2">
                    <a:lumMod val="50000"/>
                  </a:schemeClr>
                </a:solidFill>
              </a:rPr>
              <a:t>th</a:t>
            </a:r>
            <a:r>
              <a:rPr lang="en-US" altLang="en-US" sz="3000" dirty="0" smtClean="0">
                <a:solidFill>
                  <a:schemeClr val="tx2">
                    <a:lumMod val="50000"/>
                  </a:schemeClr>
                </a:solidFill>
              </a:rPr>
              <a:t>, 50</a:t>
            </a:r>
            <a:r>
              <a:rPr lang="en-US" altLang="en-US" sz="3000" baseline="30000" dirty="0" smtClean="0">
                <a:solidFill>
                  <a:schemeClr val="tx2">
                    <a:lumMod val="50000"/>
                  </a:schemeClr>
                </a:solidFill>
              </a:rPr>
              <a:t>th</a:t>
            </a:r>
            <a:r>
              <a:rPr lang="en-US" altLang="en-US" sz="3000" dirty="0" smtClean="0">
                <a:solidFill>
                  <a:schemeClr val="tx2">
                    <a:lumMod val="50000"/>
                  </a:schemeClr>
                </a:solidFill>
              </a:rPr>
              <a:t>)</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Focus on job plans – Key Drivers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Safety corridor</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Economic development</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Transit </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Equity</a:t>
            </a: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1273767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nnovationcentralabq.com/wp-content/uploads/2015/03/circ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667" y="3222625"/>
            <a:ext cx="1866900" cy="18669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Key Strategies/Programs</a:t>
            </a:r>
          </a:p>
        </p:txBody>
      </p:sp>
      <p:sp>
        <p:nvSpPr>
          <p:cNvPr id="6148" name="Rectangle 5"/>
          <p:cNvSpPr>
            <a:spLocks noGrp="1" noChangeArrowheads="1"/>
          </p:cNvSpPr>
          <p:nvPr>
            <p:ph type="body" sz="half" idx="4294967295"/>
          </p:nvPr>
        </p:nvSpPr>
        <p:spPr>
          <a:xfrm>
            <a:off x="489044" y="914400"/>
            <a:ext cx="8426355" cy="4876800"/>
          </a:xfrm>
        </p:spPr>
        <p:txBody>
          <a:bodyPr>
            <a:normAutofit lnSpcReduction="10000"/>
          </a:bodyPr>
          <a:lstStyle/>
          <a:p>
            <a:pPr marL="347663" indent="-347663">
              <a:buClr>
                <a:schemeClr val="tx1"/>
              </a:buClr>
              <a:buSzPct val="80000"/>
              <a:buFont typeface="Wingdings" panose="05000000000000000000" pitchFamily="2" charset="2"/>
              <a:buChar char="v"/>
            </a:pPr>
            <a:r>
              <a:rPr lang="en-US" altLang="en-US" sz="3200" dirty="0">
                <a:solidFill>
                  <a:schemeClr val="tx2">
                    <a:lumMod val="50000"/>
                  </a:schemeClr>
                </a:solidFill>
              </a:rPr>
              <a:t>Innovation Central (innovationcentralabq.com)</a:t>
            </a:r>
          </a:p>
          <a:p>
            <a:pPr marL="621983" lvl="1" indent="-347663">
              <a:buClr>
                <a:schemeClr val="tx1"/>
              </a:buClr>
              <a:buSzPct val="80000"/>
              <a:buFont typeface="Wingdings" panose="05000000000000000000" pitchFamily="2" charset="2"/>
              <a:buChar char="v"/>
            </a:pPr>
            <a:r>
              <a:rPr lang="en-US" altLang="en-US" sz="3000" dirty="0">
                <a:solidFill>
                  <a:schemeClr val="tx2">
                    <a:lumMod val="50000"/>
                  </a:schemeClr>
                </a:solidFill>
              </a:rPr>
              <a:t>Empowers individuals with ideas at all levels of society, regardless of education, background or interest</a:t>
            </a:r>
          </a:p>
          <a:p>
            <a:pPr marL="621983" lvl="1" indent="-347663">
              <a:buClr>
                <a:schemeClr val="tx1"/>
              </a:buClr>
              <a:buSzPct val="80000"/>
              <a:buFont typeface="Wingdings" panose="05000000000000000000" pitchFamily="2" charset="2"/>
              <a:buChar char="v"/>
            </a:pPr>
            <a:r>
              <a:rPr lang="en-US" altLang="en-US" sz="3000" dirty="0">
                <a:solidFill>
                  <a:schemeClr val="tx2">
                    <a:lumMod val="50000"/>
                  </a:schemeClr>
                </a:solidFill>
              </a:rPr>
              <a:t>Collaborative and inclusive approach to economic </a:t>
            </a:r>
            <a:r>
              <a:rPr lang="en-US" altLang="en-US" sz="3000" dirty="0" smtClean="0">
                <a:solidFill>
                  <a:schemeClr val="tx2">
                    <a:lumMod val="50000"/>
                  </a:schemeClr>
                </a:solidFill>
              </a:rPr>
              <a:t>development</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Building under construction in downtown</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Electric buses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First Pilot in nation</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Less cost to taxpayers</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CNM Coder school, 10-week </a:t>
            </a:r>
            <a:r>
              <a:rPr lang="en-US" altLang="en-US" sz="3200" dirty="0" err="1" smtClean="0">
                <a:solidFill>
                  <a:schemeClr val="tx2">
                    <a:lumMod val="50000"/>
                  </a:schemeClr>
                </a:solidFill>
              </a:rPr>
              <a:t>bootcamp</a:t>
            </a:r>
            <a:endParaRPr lang="en-US" altLang="en-US" sz="3200" dirty="0" smtClean="0">
              <a:solidFill>
                <a:schemeClr val="tx2">
                  <a:lumMod val="50000"/>
                </a:schemeClr>
              </a:solidFill>
            </a:endParaRPr>
          </a:p>
          <a:p>
            <a:pPr marL="457200" indent="-457200">
              <a:buClr>
                <a:schemeClr val="tx1"/>
              </a:buClr>
              <a:buSzPct val="80000"/>
            </a:pPr>
            <a:endParaRPr lang="en-US" altLang="en-US" sz="3200" dirty="0">
              <a:solidFill>
                <a:schemeClr val="tx2">
                  <a:lumMod val="50000"/>
                </a:schemeClr>
              </a:solidFill>
            </a:endParaRPr>
          </a:p>
        </p:txBody>
      </p:sp>
      <p:pic>
        <p:nvPicPr>
          <p:cNvPr id="1026" name="Picture 2" descr="F:\IPC\skyline.png"/>
          <p:cNvPicPr>
            <a:picLocks noChangeAspect="1" noChangeArrowheads="1"/>
          </p:cNvPicPr>
          <p:nvPr/>
        </p:nvPicPr>
        <p:blipFill rotWithShape="1">
          <a:blip r:embed="rId4">
            <a:extLst>
              <a:ext uri="{28A0092B-C50C-407E-A947-70E740481C1C}">
                <a14:useLocalDpi xmlns:a14="http://schemas.microsoft.com/office/drawing/2010/main" val="0"/>
              </a:ext>
            </a:extLst>
          </a:blip>
          <a:srcRect b="3234"/>
          <a:stretch/>
        </p:blipFill>
        <p:spPr bwMode="auto">
          <a:xfrm>
            <a:off x="1066800" y="5546725"/>
            <a:ext cx="7200900" cy="1235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IPC\CABQ-diamond-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b="11536"/>
          <a:stretch/>
        </p:blipFill>
        <p:spPr bwMode="auto">
          <a:xfrm>
            <a:off x="76200" y="5622925"/>
            <a:ext cx="1305215" cy="115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71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Key Strategies/Programs</a:t>
            </a:r>
          </a:p>
        </p:txBody>
      </p:sp>
      <p:pic>
        <p:nvPicPr>
          <p:cNvPr id="1026"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66800" y="5546725"/>
            <a:ext cx="7200900" cy="1235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IPC\CABQ-diamond-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b="11536"/>
          <a:stretch/>
        </p:blipFill>
        <p:spPr bwMode="auto">
          <a:xfrm>
            <a:off x="76200" y="5622925"/>
            <a:ext cx="1305215" cy="1158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98" y="914400"/>
            <a:ext cx="4453323" cy="4906962"/>
          </a:xfrm>
          <a:prstGeom prst="rect">
            <a:avLst/>
          </a:prstGeom>
          <a:ln>
            <a:solidFill>
              <a:schemeClr val="accent4"/>
            </a:solidFill>
          </a:ln>
        </p:spPr>
      </p:pic>
      <p:sp>
        <p:nvSpPr>
          <p:cNvPr id="3" name="Rectangle 2"/>
          <p:cNvSpPr/>
          <p:nvPr/>
        </p:nvSpPr>
        <p:spPr>
          <a:xfrm>
            <a:off x="4702122" y="914400"/>
            <a:ext cx="4264984" cy="307777"/>
          </a:xfrm>
          <a:prstGeom prst="rect">
            <a:avLst/>
          </a:prstGeom>
        </p:spPr>
        <p:txBody>
          <a:bodyPr wrap="square">
            <a:spAutoFit/>
          </a:bodyPr>
          <a:lstStyle/>
          <a:p>
            <a:pPr algn="ctr"/>
            <a:r>
              <a:rPr lang="en-US" sz="1400" b="1" dirty="0" smtClean="0">
                <a:latin typeface="Arial" panose="020B0604020202020204" pitchFamily="34" charset="0"/>
                <a:cs typeface="Arial" panose="020B0604020202020204" pitchFamily="34" charset="0"/>
              </a:rPr>
              <a:t>www.cabq.gov/economic-dashboard</a:t>
            </a:r>
            <a:endParaRPr lang="en-US" sz="1400" b="1" dirty="0">
              <a:latin typeface="Arial" panose="020B0604020202020204" pitchFamily="34" charset="0"/>
              <a:cs typeface="Arial" panose="020B0604020202020204" pitchFamily="34" charset="0"/>
            </a:endParaRPr>
          </a:p>
        </p:txBody>
      </p:sp>
      <p:sp>
        <p:nvSpPr>
          <p:cNvPr id="9" name="Rectangle 5"/>
          <p:cNvSpPr txBox="1">
            <a:spLocks noChangeArrowheads="1"/>
          </p:cNvSpPr>
          <p:nvPr/>
        </p:nvSpPr>
        <p:spPr>
          <a:xfrm>
            <a:off x="5121728" y="1371600"/>
            <a:ext cx="3809999" cy="4449762"/>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Monthly Economic Data</a:t>
            </a:r>
          </a:p>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Monthly Employment Data</a:t>
            </a:r>
          </a:p>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Annual Economic Data</a:t>
            </a: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smtClean="0">
              <a:latin typeface="Century Gothic" pitchFamily="28" charset="0"/>
            </a:endParaRPr>
          </a:p>
          <a:p>
            <a:endParaRPr lang="en-US" altLang="en-US" sz="2800" dirty="0" smtClean="0">
              <a:latin typeface="Century Gothic" pitchFamily="28" charset="0"/>
            </a:endParaRPr>
          </a:p>
        </p:txBody>
      </p:sp>
    </p:spTree>
    <p:extLst>
      <p:ext uri="{BB962C8B-B14F-4D97-AF65-F5344CB8AC3E}">
        <p14:creationId xmlns:p14="http://schemas.microsoft.com/office/powerpoint/2010/main" val="4233602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Recommendations</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Link to ED Dashboard, publish twitter account</a:t>
            </a:r>
          </a:p>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More Graphics, fewer words (Infographics)</a:t>
            </a:r>
          </a:p>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Pocket materials, maps and reports</a:t>
            </a:r>
          </a:p>
          <a:p>
            <a:pPr marL="347663"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Marketing</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Weather and extreme events</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Housing prices</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Commute times</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Access to transit</a:t>
            </a:r>
          </a:p>
          <a:p>
            <a:pPr marL="274320" lvl="1" indent="0">
              <a:buClr>
                <a:schemeClr val="tx1"/>
              </a:buClr>
              <a:buSzPct val="80000"/>
              <a:buNone/>
            </a:pPr>
            <a:endParaRPr lang="en-US" altLang="en-US" dirty="0" smtClean="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
        <p:nvSpPr>
          <p:cNvPr id="5" name="TextBox 4"/>
          <p:cNvSpPr txBox="1"/>
          <p:nvPr/>
        </p:nvSpPr>
        <p:spPr>
          <a:xfrm rot="3193270">
            <a:off x="5563795" y="2740005"/>
            <a:ext cx="4177228" cy="954107"/>
          </a:xfrm>
          <a:prstGeom prst="rect">
            <a:avLst/>
          </a:prstGeom>
          <a:noFill/>
        </p:spPr>
        <p:txBody>
          <a:bodyPr wrap="square" rtlCol="0">
            <a:spAutoFit/>
          </a:bodyPr>
          <a:lstStyle/>
          <a:p>
            <a:pPr algn="ctr">
              <a:buClr>
                <a:schemeClr val="tx1"/>
              </a:buClr>
              <a:buSzPct val="80000"/>
            </a:pPr>
            <a:r>
              <a:rPr lang="en-US" altLang="en-US" sz="2800" dirty="0" smtClean="0">
                <a:solidFill>
                  <a:srgbClr val="0070C0"/>
                </a:solidFill>
              </a:rPr>
              <a:t>Convene, Convince, Cajole… </a:t>
            </a:r>
          </a:p>
          <a:p>
            <a:pPr algn="ctr">
              <a:buClr>
                <a:schemeClr val="tx1"/>
              </a:buClr>
              <a:buSzPct val="80000"/>
            </a:pPr>
            <a:r>
              <a:rPr lang="en-US" altLang="en-US" sz="2800" dirty="0" smtClean="0">
                <a:solidFill>
                  <a:srgbClr val="0070C0"/>
                </a:solidFill>
              </a:rPr>
              <a:t>Never Control</a:t>
            </a:r>
            <a:endParaRPr lang="en-US" altLang="en-US" sz="28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263" y="3539331"/>
            <a:ext cx="3666199" cy="2143125"/>
          </a:xfrm>
          <a:prstGeom prst="rect">
            <a:avLst/>
          </a:prstGeom>
        </p:spPr>
      </p:pic>
      <p:sp>
        <p:nvSpPr>
          <p:cNvPr id="2" name="TextBox 1"/>
          <p:cNvSpPr txBox="1"/>
          <p:nvPr/>
        </p:nvSpPr>
        <p:spPr>
          <a:xfrm>
            <a:off x="3069264" y="5175565"/>
            <a:ext cx="3831839" cy="584775"/>
          </a:xfrm>
          <a:prstGeom prst="rect">
            <a:avLst/>
          </a:prstGeom>
          <a:noFill/>
        </p:spPr>
        <p:txBody>
          <a:bodyPr wrap="square" rtlCol="0">
            <a:spAutoFit/>
          </a:bodyPr>
          <a:lstStyle/>
          <a:p>
            <a:pPr>
              <a:buClr>
                <a:schemeClr val="tx1"/>
              </a:buClr>
              <a:buSzPct val="80000"/>
            </a:pPr>
            <a:r>
              <a:rPr lang="en-US" altLang="en-US" sz="3200" dirty="0">
                <a:solidFill>
                  <a:srgbClr val="FFFF00"/>
                </a:solidFill>
              </a:rPr>
              <a:t>RIDE THE THERMALS!</a:t>
            </a:r>
          </a:p>
        </p:txBody>
      </p:sp>
    </p:spTree>
    <p:extLst>
      <p:ext uri="{BB962C8B-B14F-4D97-AF65-F5344CB8AC3E}">
        <p14:creationId xmlns:p14="http://schemas.microsoft.com/office/powerpoint/2010/main" val="1478690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124200"/>
            <a:ext cx="6400800" cy="2057400"/>
          </a:xfrm>
        </p:spPr>
        <p:txBody>
          <a:bodyPr>
            <a:noAutofit/>
          </a:bodyPr>
          <a:lstStyle/>
          <a:p>
            <a:r>
              <a:rPr lang="en-US" sz="4000" b="1" dirty="0" smtClean="0">
                <a:effectLst>
                  <a:outerShdw blurRad="38100" dist="38100" dir="2700000" algn="tl">
                    <a:srgbClr val="000000">
                      <a:alpha val="43137"/>
                    </a:srgbClr>
                  </a:outerShdw>
                </a:effectLst>
                <a:latin typeface="+mj-lt"/>
              </a:rPr>
              <a:t>CNM, Dawn</a:t>
            </a:r>
          </a:p>
          <a:p>
            <a:r>
              <a:rPr lang="en-US" sz="4000" b="1" dirty="0" smtClean="0">
                <a:effectLst>
                  <a:outerShdw blurRad="38100" dist="38100" dir="2700000" algn="tl">
                    <a:srgbClr val="000000">
                      <a:alpha val="43137"/>
                    </a:srgbClr>
                  </a:outerShdw>
                </a:effectLst>
                <a:latin typeface="+mj-lt"/>
              </a:rPr>
              <a:t>Human and Family Development Goal</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Albuquerque Progress Report: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2017 Stakeholder Meetings</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24" t="28473" r="1303" b="14325"/>
          <a:stretch/>
        </p:blipFill>
        <p:spPr bwMode="auto">
          <a:xfrm>
            <a:off x="7696200" y="3581400"/>
            <a:ext cx="1473958" cy="321794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744940" y="5410200"/>
            <a:ext cx="7620000" cy="1219201"/>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200" b="1" i="1" dirty="0" smtClean="0">
                <a:latin typeface="+mj-lt"/>
              </a:rPr>
              <a:t>Indicators  Progress  Commission</a:t>
            </a:r>
          </a:p>
          <a:p>
            <a:r>
              <a:rPr lang="en-US" sz="3200" b="1" i="1" dirty="0" smtClean="0">
                <a:latin typeface="+mj-lt"/>
              </a:rPr>
              <a:t>Mar 29, 2017</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082" r="83349" b="14325"/>
          <a:stretch/>
        </p:blipFill>
        <p:spPr bwMode="auto">
          <a:xfrm>
            <a:off x="56935" y="3618021"/>
            <a:ext cx="1498910" cy="3239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28700" y="152400"/>
            <a:ext cx="7200900" cy="12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11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533400" y="304800"/>
            <a:ext cx="8763000" cy="914400"/>
          </a:xfrm>
        </p:spPr>
        <p:txBody>
          <a:bodyPr>
            <a:noAutofit/>
          </a:bodyPr>
          <a:lstStyle/>
          <a:p>
            <a:pPr algn="ct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altLang="en-US" sz="2800" b="1" dirty="0">
                <a:solidFill>
                  <a:schemeClr val="bg2">
                    <a:lumMod val="20000"/>
                    <a:lumOff val="80000"/>
                  </a:schemeClr>
                </a:solidFill>
                <a:effectLst>
                  <a:outerShdw blurRad="38100" dist="38100" dir="2700000" algn="tl">
                    <a:srgbClr val="000000">
                      <a:alpha val="43137"/>
                    </a:srgbClr>
                  </a:outerShdw>
                </a:effectLst>
              </a:rPr>
              <a:t/>
            </a:r>
            <a:br>
              <a:rPr lang="en-US" altLang="en-US" sz="2800" b="1" dirty="0">
                <a:solidFill>
                  <a:schemeClr val="bg2">
                    <a:lumMod val="20000"/>
                    <a:lumOff val="80000"/>
                  </a:schemeClr>
                </a:solidFill>
                <a:effectLst>
                  <a:outerShdw blurRad="38100" dist="38100" dir="2700000" algn="tl">
                    <a:srgbClr val="000000">
                      <a:alpha val="43137"/>
                    </a:srgbClr>
                  </a:outerShdw>
                </a:effectLst>
              </a:rPr>
            </a:b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altLang="en-US" sz="2800" b="1" dirty="0">
                <a:solidFill>
                  <a:schemeClr val="bg2">
                    <a:lumMod val="20000"/>
                    <a:lumOff val="80000"/>
                  </a:schemeClr>
                </a:solidFill>
                <a:effectLst>
                  <a:outerShdw blurRad="38100" dist="38100" dir="2700000" algn="tl">
                    <a:srgbClr val="000000">
                      <a:alpha val="43137"/>
                    </a:srgbClr>
                  </a:outerShdw>
                </a:effectLst>
              </a:rPr>
              <a:t/>
            </a:r>
            <a:br>
              <a:rPr lang="en-US" altLang="en-US" sz="2800" b="1" dirty="0">
                <a:solidFill>
                  <a:schemeClr val="bg2">
                    <a:lumMod val="20000"/>
                    <a:lumOff val="80000"/>
                  </a:schemeClr>
                </a:solidFill>
                <a:effectLst>
                  <a:outerShdw blurRad="38100" dist="38100" dir="2700000" algn="tl">
                    <a:srgbClr val="000000">
                      <a:alpha val="43137"/>
                    </a:srgbClr>
                  </a:outerShdw>
                </a:effectLst>
              </a:rPr>
            </a:b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altLang="en-US" sz="2800" b="1" dirty="0">
                <a:solidFill>
                  <a:schemeClr val="bg2">
                    <a:lumMod val="20000"/>
                    <a:lumOff val="80000"/>
                  </a:schemeClr>
                </a:solidFill>
                <a:effectLst>
                  <a:outerShdw blurRad="38100" dist="38100" dir="2700000" algn="tl">
                    <a:srgbClr val="000000">
                      <a:alpha val="43137"/>
                    </a:srgbClr>
                  </a:outerShdw>
                </a:effectLst>
              </a:rPr>
              <a:t/>
            </a:r>
            <a:br>
              <a:rPr lang="en-US" altLang="en-US" sz="2800" b="1" dirty="0">
                <a:solidFill>
                  <a:schemeClr val="bg2">
                    <a:lumMod val="20000"/>
                    <a:lumOff val="80000"/>
                  </a:schemeClr>
                </a:solidFill>
                <a:effectLst>
                  <a:outerShdw blurRad="38100" dist="38100" dir="2700000" algn="tl">
                    <a:srgbClr val="000000">
                      <a:alpha val="43137"/>
                    </a:srgbClr>
                  </a:outerShdw>
                </a:effectLst>
              </a:rPr>
            </a:br>
            <a:r>
              <a:rPr lang="en-US" altLang="en-US" sz="2800" b="1" dirty="0">
                <a:solidFill>
                  <a:schemeClr val="bg2">
                    <a:lumMod val="20000"/>
                    <a:lumOff val="80000"/>
                  </a:schemeClr>
                </a:solidFill>
                <a:effectLst>
                  <a:outerShdw blurRad="38100" dist="38100" dir="2700000" algn="tl">
                    <a:srgbClr val="000000">
                      <a:alpha val="43137"/>
                    </a:srgbClr>
                  </a:outerShdw>
                </a:effectLst>
              </a:rPr>
              <a:t>	</a:t>
            </a: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altLang="en-US" sz="20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000" b="1" dirty="0" smtClean="0">
                <a:solidFill>
                  <a:schemeClr val="bg2">
                    <a:lumMod val="20000"/>
                    <a:lumOff val="80000"/>
                  </a:schemeClr>
                </a:solidFill>
                <a:effectLst>
                  <a:outerShdw blurRad="38100" dist="38100" dir="2700000" algn="tl">
                    <a:srgbClr val="000000">
                      <a:alpha val="43137"/>
                    </a:srgbClr>
                  </a:outerShdw>
                </a:effectLst>
              </a:rPr>
            </a:br>
            <a:r>
              <a:rPr lang="en-US" altLang="en-US" sz="2800" b="1" dirty="0" smtClean="0">
                <a:solidFill>
                  <a:schemeClr val="bg2">
                    <a:lumMod val="20000"/>
                    <a:lumOff val="80000"/>
                  </a:schemeClr>
                </a:solidFill>
                <a:effectLst>
                  <a:outerShdw blurRad="38100" dist="38100" dir="2700000" algn="tl">
                    <a:srgbClr val="000000">
                      <a:alpha val="43137"/>
                    </a:srgbClr>
                  </a:outerShdw>
                </a:effectLst>
              </a:rPr>
              <a:t/>
            </a:r>
            <a:br>
              <a:rPr lang="en-US" altLang="en-US" sz="2800" b="1" dirty="0" smtClean="0">
                <a:solidFill>
                  <a:schemeClr val="bg2">
                    <a:lumMod val="20000"/>
                    <a:lumOff val="80000"/>
                  </a:schemeClr>
                </a:solidFill>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CNM: Human </a:t>
            </a:r>
            <a:r>
              <a:rPr lang="en-US" sz="2800" b="1" dirty="0">
                <a:effectLst>
                  <a:outerShdw blurRad="38100" dist="38100" dir="2700000" algn="tl">
                    <a:srgbClr val="000000">
                      <a:alpha val="43137"/>
                    </a:srgbClr>
                  </a:outerShdw>
                </a:effectLst>
              </a:rPr>
              <a:t>and Family Development Goal</a:t>
            </a:r>
            <a:br>
              <a:rPr lang="en-US" sz="2800" b="1" dirty="0">
                <a:effectLst>
                  <a:outerShdw blurRad="38100" dist="38100" dir="2700000" algn="tl">
                    <a:srgbClr val="000000">
                      <a:alpha val="43137"/>
                    </a:srgbClr>
                  </a:outerShdw>
                </a:effectLst>
              </a:rPr>
            </a:br>
            <a:endParaRPr lang="en-US" altLang="en-US" sz="2800" b="1"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6148" name="Rectangle 5"/>
          <p:cNvSpPr>
            <a:spLocks noGrp="1" noChangeArrowheads="1"/>
          </p:cNvSpPr>
          <p:nvPr>
            <p:ph type="body" sz="half" idx="4294967295"/>
          </p:nvPr>
        </p:nvSpPr>
        <p:spPr>
          <a:xfrm>
            <a:off x="914400" y="1143000"/>
            <a:ext cx="8229600" cy="5021263"/>
          </a:xfrm>
        </p:spPr>
        <p:txBody>
          <a:bodyPr>
            <a:normAutofit/>
          </a:bodyPr>
          <a:lstStyle/>
          <a:p>
            <a:pPr marL="347663" indent="-347663">
              <a:buClr>
                <a:schemeClr val="tx1"/>
              </a:buClr>
              <a:buSzPct val="80000"/>
              <a:buFont typeface="Wingdings" panose="05000000000000000000" pitchFamily="2" charset="2"/>
              <a:buChar char="v"/>
            </a:pPr>
            <a:endParaRPr lang="en-US" altLang="en-US" sz="2800" b="1" dirty="0" smtClean="0">
              <a:solidFill>
                <a:schemeClr val="bg2">
                  <a:lumMod val="20000"/>
                  <a:lumOff val="80000"/>
                </a:schemeClr>
              </a:solidFill>
              <a:effectLst>
                <a:outerShdw blurRad="38100" dist="38100" dir="2700000" algn="tl">
                  <a:srgbClr val="000000">
                    <a:alpha val="43137"/>
                  </a:srgbClr>
                </a:outerShdw>
              </a:effectLst>
            </a:endParaRPr>
          </a:p>
          <a:p>
            <a:pPr marL="347663" indent="-347663">
              <a:buClr>
                <a:schemeClr val="tx1"/>
              </a:buClr>
              <a:buSzPct val="80000"/>
              <a:buFont typeface="Wingdings" panose="05000000000000000000" pitchFamily="2" charset="2"/>
              <a:buChar char="v"/>
            </a:pPr>
            <a:r>
              <a:rPr lang="en-US" altLang="en-US" sz="2800" b="1" dirty="0">
                <a:solidFill>
                  <a:schemeClr val="bg2">
                    <a:lumMod val="20000"/>
                    <a:lumOff val="80000"/>
                  </a:schemeClr>
                </a:solidFill>
                <a:effectLst>
                  <a:outerShdw blurRad="38100" dist="38100" dir="2700000" algn="tl">
                    <a:srgbClr val="000000">
                      <a:alpha val="43137"/>
                    </a:srgbClr>
                  </a:outerShdw>
                </a:effectLst>
              </a:rPr>
              <a:t>Meeting on March 8, </a:t>
            </a:r>
            <a:r>
              <a:rPr lang="en-US" altLang="en-US" sz="2800" b="1" dirty="0" smtClean="0">
                <a:solidFill>
                  <a:schemeClr val="bg2">
                    <a:lumMod val="20000"/>
                    <a:lumOff val="80000"/>
                  </a:schemeClr>
                </a:solidFill>
                <a:effectLst>
                  <a:outerShdw blurRad="38100" dist="38100" dir="2700000" algn="tl">
                    <a:srgbClr val="000000">
                      <a:alpha val="43137"/>
                    </a:srgbClr>
                  </a:outerShdw>
                </a:effectLst>
              </a:rPr>
              <a:t>2017</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IPC Members &amp; Staff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Dawn Reed</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Stakeholders Present</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Samantha </a:t>
            </a:r>
            <a:r>
              <a:rPr lang="en-US" altLang="en-US" sz="2800" dirty="0" err="1">
                <a:solidFill>
                  <a:schemeClr val="tx2">
                    <a:lumMod val="50000"/>
                  </a:schemeClr>
                </a:solidFill>
              </a:rPr>
              <a:t>Sengel</a:t>
            </a:r>
            <a:r>
              <a:rPr lang="en-US" altLang="en-US" sz="2800" dirty="0">
                <a:solidFill>
                  <a:schemeClr val="tx2">
                    <a:lumMod val="50000"/>
                  </a:schemeClr>
                </a:solidFill>
              </a:rPr>
              <a:t>, Chief Community Engagement </a:t>
            </a:r>
            <a:r>
              <a:rPr lang="en-US" altLang="en-US" sz="2800" dirty="0" smtClean="0">
                <a:solidFill>
                  <a:schemeClr val="tx2">
                    <a:lumMod val="50000"/>
                  </a:schemeClr>
                </a:solidFill>
              </a:rPr>
              <a:t>Officer</a:t>
            </a:r>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111408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76600"/>
            <a:ext cx="6400800" cy="2057400"/>
          </a:xfrm>
        </p:spPr>
        <p:txBody>
          <a:bodyPr>
            <a:noAutofit/>
          </a:bodyPr>
          <a:lstStyle/>
          <a:p>
            <a:r>
              <a:rPr lang="en-US" sz="4000" b="1" dirty="0" smtClean="0">
                <a:effectLst>
                  <a:outerShdw blurRad="38100" dist="38100" dir="2700000" algn="tl">
                    <a:srgbClr val="000000">
                      <a:alpha val="43137"/>
                    </a:srgbClr>
                  </a:outerShdw>
                </a:effectLst>
                <a:latin typeface="+mj-lt"/>
              </a:rPr>
              <a:t>Albuquerque Chamber of Commerce</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Albuquerque Progress Report: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2017 Stakeholder Meetings</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24" t="28473" r="1303" b="14325"/>
          <a:stretch/>
        </p:blipFill>
        <p:spPr bwMode="auto">
          <a:xfrm>
            <a:off x="7696200" y="3640057"/>
            <a:ext cx="1473958" cy="321794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744940" y="5410200"/>
            <a:ext cx="7620000" cy="1219201"/>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200" b="1" i="1" dirty="0" smtClean="0">
                <a:latin typeface="+mj-lt"/>
              </a:rPr>
              <a:t>Indicators  Progress  Commission</a:t>
            </a:r>
          </a:p>
          <a:p>
            <a:r>
              <a:rPr lang="en-US" sz="3200" b="1" i="1" dirty="0" smtClean="0">
                <a:latin typeface="+mj-lt"/>
              </a:rPr>
              <a:t>April 11, 2017</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082" r="83349" b="14325"/>
          <a:stretch/>
        </p:blipFill>
        <p:spPr bwMode="auto">
          <a:xfrm>
            <a:off x="56935" y="3618021"/>
            <a:ext cx="1498910" cy="3239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28700" y="152400"/>
            <a:ext cx="7200900" cy="12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9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r>
              <a:rPr lang="en-US" dirty="0"/>
              <a:t>Goal 3 DCC Integrated Transportation aligns with CNM </a:t>
            </a:r>
            <a:r>
              <a:rPr lang="en-US" dirty="0" smtClean="0"/>
              <a:t>goals</a:t>
            </a:r>
          </a:p>
          <a:p>
            <a:pPr lvl="1"/>
            <a:r>
              <a:rPr lang="en-US" dirty="0" smtClean="0"/>
              <a:t>Free bus passes indicator</a:t>
            </a:r>
            <a:endParaRPr lang="en-US" dirty="0"/>
          </a:p>
        </p:txBody>
      </p:sp>
    </p:spTree>
    <p:extLst>
      <p:ext uri="{BB962C8B-B14F-4D97-AF65-F5344CB8AC3E}">
        <p14:creationId xmlns:p14="http://schemas.microsoft.com/office/powerpoint/2010/main" val="1243369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r>
              <a:rPr lang="en-US" dirty="0"/>
              <a:t>Goal 4 is aligned to CNM </a:t>
            </a:r>
            <a:r>
              <a:rPr lang="en-US" dirty="0" smtClean="0"/>
              <a:t>goals</a:t>
            </a:r>
          </a:p>
          <a:p>
            <a:pPr lvl="1"/>
            <a:r>
              <a:rPr lang="en-US" dirty="0"/>
              <a:t>One third of </a:t>
            </a:r>
            <a:r>
              <a:rPr lang="en-US" dirty="0" smtClean="0"/>
              <a:t>funding </a:t>
            </a:r>
            <a:r>
              <a:rPr lang="en-US" dirty="0"/>
              <a:t>comes from property </a:t>
            </a:r>
            <a:r>
              <a:rPr lang="en-US" dirty="0" smtClean="0"/>
              <a:t>taxes;  </a:t>
            </a:r>
            <a:r>
              <a:rPr lang="en-US" dirty="0"/>
              <a:t>overall business and population growth is good for CNM.    </a:t>
            </a:r>
            <a:endParaRPr lang="en-US" dirty="0" smtClean="0"/>
          </a:p>
          <a:p>
            <a:pPr lvl="1"/>
            <a:r>
              <a:rPr lang="en-US" dirty="0" smtClean="0"/>
              <a:t>Amount </a:t>
            </a:r>
            <a:r>
              <a:rPr lang="en-US" dirty="0"/>
              <a:t>of money collected in property taxes may be a good indicator for Goal 6.</a:t>
            </a:r>
          </a:p>
        </p:txBody>
      </p:sp>
    </p:spTree>
    <p:extLst>
      <p:ext uri="{BB962C8B-B14F-4D97-AF65-F5344CB8AC3E}">
        <p14:creationId xmlns:p14="http://schemas.microsoft.com/office/powerpoint/2010/main" val="2780867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r>
              <a:rPr lang="en-US" dirty="0"/>
              <a:t>Goal 5 is also aligned and important to CNM.  </a:t>
            </a:r>
            <a:endParaRPr lang="en-US" dirty="0" smtClean="0"/>
          </a:p>
          <a:p>
            <a:pPr lvl="1"/>
            <a:r>
              <a:rPr lang="en-US" dirty="0" smtClean="0"/>
              <a:t>They </a:t>
            </a:r>
            <a:r>
              <a:rPr lang="en-US" dirty="0"/>
              <a:t>have built more LEED Silver buildings in NM than all </a:t>
            </a:r>
            <a:r>
              <a:rPr lang="en-US" dirty="0" smtClean="0"/>
              <a:t>others</a:t>
            </a:r>
          </a:p>
          <a:p>
            <a:pPr lvl="1"/>
            <a:r>
              <a:rPr lang="en-US" dirty="0" smtClean="0"/>
              <a:t>Possible national </a:t>
            </a:r>
            <a:r>
              <a:rPr lang="en-US" dirty="0"/>
              <a:t>data from the group that certifies LEED construction activities. </a:t>
            </a:r>
            <a:endParaRPr lang="en-US" dirty="0" smtClean="0"/>
          </a:p>
          <a:p>
            <a:pPr lvl="1"/>
            <a:r>
              <a:rPr lang="en-US" dirty="0" smtClean="0"/>
              <a:t>LEED </a:t>
            </a:r>
            <a:r>
              <a:rPr lang="en-US" dirty="0"/>
              <a:t>construction permits or square footage may also be new indicator that could be found in the city permitting office</a:t>
            </a:r>
          </a:p>
        </p:txBody>
      </p:sp>
    </p:spTree>
    <p:extLst>
      <p:ext uri="{BB962C8B-B14F-4D97-AF65-F5344CB8AC3E}">
        <p14:creationId xmlns:p14="http://schemas.microsoft.com/office/powerpoint/2010/main" val="3760094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pPr marL="274320" lvl="1" indent="-274320">
              <a:spcBef>
                <a:spcPts val="580"/>
              </a:spcBef>
              <a:buClr>
                <a:schemeClr val="accent1"/>
              </a:buClr>
            </a:pPr>
            <a:r>
              <a:rPr lang="en-US" dirty="0"/>
              <a:t>Goal 6 is the area most strongly aligned to CNM mission.  </a:t>
            </a:r>
            <a:endParaRPr lang="en-US" dirty="0" smtClean="0"/>
          </a:p>
          <a:p>
            <a:pPr marL="548640" lvl="2" indent="-274320">
              <a:spcBef>
                <a:spcPts val="580"/>
              </a:spcBef>
              <a:buClr>
                <a:schemeClr val="accent1"/>
              </a:buClr>
            </a:pPr>
            <a:r>
              <a:rPr lang="en-US" dirty="0" smtClean="0"/>
              <a:t>CNM uses </a:t>
            </a:r>
            <a:r>
              <a:rPr lang="en-US" dirty="0"/>
              <a:t>indicators such as available skilled workforce (from census or by each educational institution).  </a:t>
            </a:r>
            <a:endParaRPr lang="en-US" dirty="0" smtClean="0"/>
          </a:p>
          <a:p>
            <a:pPr marL="822960" lvl="3" indent="-274320">
              <a:spcBef>
                <a:spcPts val="580"/>
              </a:spcBef>
              <a:buClr>
                <a:schemeClr val="accent1"/>
              </a:buClr>
            </a:pPr>
            <a:r>
              <a:rPr lang="en-US" dirty="0" smtClean="0"/>
              <a:t>Available </a:t>
            </a:r>
            <a:r>
              <a:rPr lang="en-US" dirty="0"/>
              <a:t>workforce </a:t>
            </a:r>
            <a:r>
              <a:rPr lang="en-US" dirty="0" smtClean="0"/>
              <a:t>attracts </a:t>
            </a:r>
            <a:r>
              <a:rPr lang="en-US" dirty="0"/>
              <a:t>more companies and </a:t>
            </a:r>
            <a:r>
              <a:rPr lang="en-US" dirty="0" smtClean="0"/>
              <a:t>adds jobs</a:t>
            </a:r>
          </a:p>
          <a:p>
            <a:pPr marL="822960" lvl="3" indent="-274320">
              <a:spcBef>
                <a:spcPts val="580"/>
              </a:spcBef>
              <a:buClr>
                <a:schemeClr val="accent1"/>
              </a:buClr>
            </a:pPr>
            <a:r>
              <a:rPr lang="en-US" dirty="0" smtClean="0"/>
              <a:t> Population changes indicator.  </a:t>
            </a:r>
          </a:p>
          <a:p>
            <a:pPr marL="1097280" lvl="4" indent="-274320">
              <a:spcBef>
                <a:spcPts val="580"/>
              </a:spcBef>
              <a:buClr>
                <a:schemeClr val="accent1"/>
              </a:buClr>
            </a:pPr>
            <a:r>
              <a:rPr lang="en-US" dirty="0" smtClean="0"/>
              <a:t>While </a:t>
            </a:r>
            <a:r>
              <a:rPr lang="en-US" dirty="0"/>
              <a:t>population is largely steady, indicators of birth and death rates, as well as what segments are leaving and what segments are coming in might be insightful to understanding the true picture of economic vitality.</a:t>
            </a:r>
            <a:endParaRPr lang="en-US" sz="1600" dirty="0"/>
          </a:p>
          <a:p>
            <a:endParaRPr lang="en-US" dirty="0"/>
          </a:p>
        </p:txBody>
      </p:sp>
    </p:spTree>
    <p:extLst>
      <p:ext uri="{BB962C8B-B14F-4D97-AF65-F5344CB8AC3E}">
        <p14:creationId xmlns:p14="http://schemas.microsoft.com/office/powerpoint/2010/main" val="1166455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pPr marL="274320" lvl="1" indent="-274320">
              <a:spcBef>
                <a:spcPts val="580"/>
              </a:spcBef>
              <a:buClr>
                <a:schemeClr val="accent1"/>
              </a:buClr>
            </a:pPr>
            <a:r>
              <a:rPr lang="en-US" dirty="0"/>
              <a:t>Goal 8 is not a concern to CNM per </a:t>
            </a:r>
            <a:r>
              <a:rPr lang="en-US" dirty="0" smtClean="0"/>
              <a:t>se</a:t>
            </a:r>
          </a:p>
          <a:p>
            <a:pPr marL="548640" lvl="2" indent="-274320">
              <a:spcBef>
                <a:spcPts val="580"/>
              </a:spcBef>
              <a:buClr>
                <a:schemeClr val="accent1"/>
              </a:buClr>
            </a:pPr>
            <a:r>
              <a:rPr lang="en-US" dirty="0" smtClean="0"/>
              <a:t>Samantha </a:t>
            </a:r>
            <a:r>
              <a:rPr lang="en-US" dirty="0"/>
              <a:t>remarked that it is the only goal area that does not have any orange or purple data.  In this era of fake news and conspiracy theories, it may seem disingenuous that the goal that covers the City’s performance is better than all the other goals.</a:t>
            </a:r>
            <a:endParaRPr lang="en-US" sz="1600" dirty="0"/>
          </a:p>
          <a:p>
            <a:endParaRPr lang="en-US" dirty="0"/>
          </a:p>
        </p:txBody>
      </p:sp>
    </p:spTree>
    <p:extLst>
      <p:ext uri="{BB962C8B-B14F-4D97-AF65-F5344CB8AC3E}">
        <p14:creationId xmlns:p14="http://schemas.microsoft.com/office/powerpoint/2010/main" val="60951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pPr lvl="0"/>
            <a:r>
              <a:rPr lang="en-US" sz="2800" dirty="0"/>
              <a:t>Potential IPC actions:</a:t>
            </a:r>
            <a:endParaRPr lang="en-US" sz="2400" dirty="0"/>
          </a:p>
          <a:p>
            <a:pPr lvl="1"/>
            <a:r>
              <a:rPr lang="en-US" dirty="0"/>
              <a:t>Find GED measures</a:t>
            </a:r>
            <a:endParaRPr lang="en-US" sz="2000" dirty="0"/>
          </a:p>
          <a:p>
            <a:pPr lvl="1"/>
            <a:r>
              <a:rPr lang="en-US" dirty="0"/>
              <a:t>Obtain CNM EI study report</a:t>
            </a:r>
            <a:endParaRPr lang="en-US" sz="2000" dirty="0"/>
          </a:p>
          <a:p>
            <a:pPr lvl="1"/>
            <a:r>
              <a:rPr lang="en-US" dirty="0"/>
              <a:t>Determine if ridership by CNM/UNM students is important</a:t>
            </a:r>
            <a:endParaRPr lang="en-US" sz="2000" dirty="0"/>
          </a:p>
          <a:p>
            <a:pPr lvl="1"/>
            <a:r>
              <a:rPr lang="en-US" dirty="0"/>
              <a:t>Determine if property tax </a:t>
            </a:r>
            <a:r>
              <a:rPr lang="en-US" dirty="0" err="1"/>
              <a:t>infor</a:t>
            </a:r>
            <a:r>
              <a:rPr lang="en-US" dirty="0"/>
              <a:t> would be useful</a:t>
            </a:r>
            <a:endParaRPr lang="en-US" sz="2000" dirty="0"/>
          </a:p>
          <a:p>
            <a:pPr lvl="1"/>
            <a:r>
              <a:rPr lang="en-US" dirty="0"/>
              <a:t>Follow up with city building permitting</a:t>
            </a:r>
            <a:endParaRPr lang="en-US" sz="2000" dirty="0"/>
          </a:p>
          <a:p>
            <a:pPr lvl="1"/>
            <a:r>
              <a:rPr lang="en-US" dirty="0"/>
              <a:t>Find LEED certifying organization and search to national benchmarks</a:t>
            </a:r>
            <a:endParaRPr lang="en-US" sz="2000" dirty="0"/>
          </a:p>
          <a:p>
            <a:pPr lvl="1"/>
            <a:r>
              <a:rPr lang="en-US" dirty="0"/>
              <a:t>Add other indicators to Goal 8 in 2018 report.</a:t>
            </a:r>
            <a:endParaRPr lang="en-US" sz="2000" dirty="0"/>
          </a:p>
          <a:p>
            <a:endParaRPr lang="en-US" dirty="0"/>
          </a:p>
        </p:txBody>
      </p:sp>
    </p:spTree>
    <p:extLst>
      <p:ext uri="{BB962C8B-B14F-4D97-AF65-F5344CB8AC3E}">
        <p14:creationId xmlns:p14="http://schemas.microsoft.com/office/powerpoint/2010/main" val="799470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609600"/>
          </a:xfrm>
        </p:spPr>
        <p:txBody>
          <a:bodyPr>
            <a:normAutofit/>
          </a:bodyPr>
          <a:lstStyle/>
          <a:p>
            <a:r>
              <a:rPr lang="en-US" sz="2800" b="1" dirty="0">
                <a:effectLst>
                  <a:outerShdw blurRad="38100" dist="38100" dir="2700000" algn="tl">
                    <a:srgbClr val="000000">
                      <a:alpha val="43137"/>
                    </a:srgbClr>
                  </a:outerShdw>
                </a:effectLst>
              </a:rPr>
              <a:t>CNM: Human and Family Development Goal</a:t>
            </a:r>
            <a:endParaRPr lang="en-US" sz="2800" dirty="0"/>
          </a:p>
        </p:txBody>
      </p:sp>
      <p:sp>
        <p:nvSpPr>
          <p:cNvPr id="3" name="Content Placeholder 2"/>
          <p:cNvSpPr>
            <a:spLocks noGrp="1"/>
          </p:cNvSpPr>
          <p:nvPr>
            <p:ph sz="quarter" idx="1"/>
          </p:nvPr>
        </p:nvSpPr>
        <p:spPr/>
        <p:txBody>
          <a:bodyPr/>
          <a:lstStyle/>
          <a:p>
            <a:r>
              <a:rPr lang="en-US" dirty="0"/>
              <a:t>DCC Educated, Literate, Skilled Residents aligns to CNM goals. </a:t>
            </a:r>
            <a:endParaRPr lang="en-US" dirty="0" smtClean="0"/>
          </a:p>
          <a:p>
            <a:pPr lvl="1"/>
            <a:r>
              <a:rPr lang="en-US" dirty="0" smtClean="0"/>
              <a:t>Suggest adding GED attainment as new indicator</a:t>
            </a:r>
          </a:p>
          <a:p>
            <a:pPr lvl="1"/>
            <a:r>
              <a:rPr lang="en-US" dirty="0" smtClean="0"/>
              <a:t>Can </a:t>
            </a:r>
            <a:r>
              <a:rPr lang="en-US" dirty="0"/>
              <a:t>provide </a:t>
            </a:r>
            <a:r>
              <a:rPr lang="en-US" dirty="0" smtClean="0"/>
              <a:t>EI </a:t>
            </a:r>
            <a:r>
              <a:rPr lang="en-US" dirty="0"/>
              <a:t>study </a:t>
            </a:r>
            <a:r>
              <a:rPr lang="en-US" dirty="0" smtClean="0"/>
              <a:t>for other </a:t>
            </a:r>
            <a:r>
              <a:rPr lang="en-US" dirty="0"/>
              <a:t>indicators and </a:t>
            </a:r>
            <a:r>
              <a:rPr lang="en-US" dirty="0" smtClean="0"/>
              <a:t>national data</a:t>
            </a:r>
            <a:endParaRPr lang="en-US" dirty="0"/>
          </a:p>
        </p:txBody>
      </p:sp>
    </p:spTree>
    <p:extLst>
      <p:ext uri="{BB962C8B-B14F-4D97-AF65-F5344CB8AC3E}">
        <p14:creationId xmlns:p14="http://schemas.microsoft.com/office/powerpoint/2010/main" val="1896511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124200"/>
            <a:ext cx="6400800" cy="2057400"/>
          </a:xfrm>
        </p:spPr>
        <p:txBody>
          <a:bodyPr>
            <a:noAutofit/>
          </a:bodyPr>
          <a:lstStyle/>
          <a:p>
            <a:r>
              <a:rPr lang="en-US" sz="3000" b="1" dirty="0" smtClean="0">
                <a:effectLst>
                  <a:outerShdw blurRad="38100" dist="38100" dir="2700000" algn="tl">
                    <a:srgbClr val="000000">
                      <a:alpha val="43137"/>
                    </a:srgbClr>
                  </a:outerShdw>
                </a:effectLst>
                <a:latin typeface="+mj-lt"/>
              </a:rPr>
              <a:t>Public Streets &amp; Storm Stakeholders</a:t>
            </a:r>
          </a:p>
          <a:p>
            <a:r>
              <a:rPr lang="en-US" sz="3000" b="1" dirty="0" smtClean="0">
                <a:effectLst>
                  <a:outerShdw blurRad="38100" dist="38100" dir="2700000" algn="tl">
                    <a:srgbClr val="000000">
                      <a:alpha val="43137"/>
                    </a:srgbClr>
                  </a:outerShdw>
                </a:effectLst>
                <a:latin typeface="+mj-lt"/>
              </a:rPr>
              <a:t>Public Infrastructure Goal</a:t>
            </a:r>
          </a:p>
          <a:p>
            <a:r>
              <a:rPr lang="en-US" sz="3000" b="1" dirty="0" smtClean="0">
                <a:effectLst>
                  <a:outerShdw blurRad="38100" dist="38100" dir="2700000" algn="tl">
                    <a:srgbClr val="000000">
                      <a:alpha val="43137"/>
                    </a:srgbClr>
                  </a:outerShdw>
                </a:effectLst>
                <a:latin typeface="+mj-lt"/>
              </a:rPr>
              <a:t>DMD, Frank</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Albuquerque Progress Report: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2017 Stakeholder Meetings</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24" t="28473" r="1303" b="14325"/>
          <a:stretch/>
        </p:blipFill>
        <p:spPr bwMode="auto">
          <a:xfrm>
            <a:off x="7696200" y="3581400"/>
            <a:ext cx="1473958" cy="321794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744940" y="5410200"/>
            <a:ext cx="7620000" cy="1219201"/>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200" b="1" i="1" dirty="0" smtClean="0">
                <a:latin typeface="+mj-lt"/>
              </a:rPr>
              <a:t>Indicators  Progress  Commission</a:t>
            </a:r>
          </a:p>
          <a:p>
            <a:r>
              <a:rPr lang="en-US" sz="3200" b="1" i="1" dirty="0" smtClean="0">
                <a:latin typeface="+mj-lt"/>
              </a:rPr>
              <a:t>April 11, 2017</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082" r="83349" b="14325"/>
          <a:stretch/>
        </p:blipFill>
        <p:spPr bwMode="auto">
          <a:xfrm>
            <a:off x="56935" y="3618021"/>
            <a:ext cx="1498910" cy="3239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28700" y="152400"/>
            <a:ext cx="7200900" cy="12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66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Meeting on February 15, 2017</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IPC Members &amp; Staff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Frank Roth</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Olivia Padilla-Jackson</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Stakeholders Present</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Melissa </a:t>
            </a:r>
            <a:r>
              <a:rPr lang="en-US" altLang="en-US" sz="2800" dirty="0" err="1">
                <a:solidFill>
                  <a:schemeClr val="tx2">
                    <a:lumMod val="50000"/>
                  </a:schemeClr>
                </a:solidFill>
              </a:rPr>
              <a:t>Lozoya</a:t>
            </a:r>
            <a:r>
              <a:rPr lang="en-US" altLang="en-US" sz="2800" dirty="0">
                <a:solidFill>
                  <a:schemeClr val="tx2">
                    <a:lumMod val="50000"/>
                  </a:schemeClr>
                </a:solidFill>
              </a:rPr>
              <a:t>, </a:t>
            </a:r>
            <a:r>
              <a:rPr lang="en-US" altLang="en-US" sz="2800" dirty="0" smtClean="0">
                <a:solidFill>
                  <a:schemeClr val="tx2">
                    <a:lumMod val="50000"/>
                  </a:schemeClr>
                </a:solidFill>
              </a:rPr>
              <a:t>Director, City Municipal Development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Greg Smith, </a:t>
            </a:r>
            <a:r>
              <a:rPr lang="en-US" altLang="en-US" sz="2800" dirty="0">
                <a:solidFill>
                  <a:schemeClr val="tx2">
                    <a:lumMod val="50000"/>
                  </a:schemeClr>
                </a:solidFill>
              </a:rPr>
              <a:t>City Municipal </a:t>
            </a:r>
            <a:r>
              <a:rPr lang="en-US" altLang="en-US" sz="2800" dirty="0" smtClean="0">
                <a:solidFill>
                  <a:schemeClr val="tx2">
                    <a:lumMod val="50000"/>
                  </a:schemeClr>
                </a:solidFill>
              </a:rPr>
              <a:t>Development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Keith Reed, </a:t>
            </a:r>
            <a:r>
              <a:rPr lang="en-US" altLang="en-US" sz="2800" dirty="0">
                <a:solidFill>
                  <a:schemeClr val="tx2">
                    <a:lumMod val="50000"/>
                  </a:schemeClr>
                </a:solidFill>
              </a:rPr>
              <a:t>City Municipal Development</a:t>
            </a:r>
            <a:endParaRPr lang="en-US" altLang="en-US" sz="2800" dirty="0">
              <a:latin typeface="Century Gothic" pitchFamily="28" charset="0"/>
            </a:endParaRPr>
          </a:p>
          <a:p>
            <a:pPr marL="621983" lvl="1" indent="-347663">
              <a:buClr>
                <a:schemeClr val="tx1"/>
              </a:buClr>
              <a:buSzPct val="80000"/>
              <a:buFont typeface="Wingdings" panose="05000000000000000000" pitchFamily="2" charset="2"/>
              <a:buChar char="v"/>
            </a:pPr>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2116675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Public Infrastructure Goal</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Goal Statement</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The </a:t>
            </a:r>
            <a:r>
              <a:rPr lang="en-US" altLang="en-US" sz="2800" dirty="0" smtClean="0">
                <a:solidFill>
                  <a:schemeClr val="tx2">
                    <a:lumMod val="50000"/>
                  </a:schemeClr>
                </a:solidFill>
              </a:rPr>
              <a:t>community </a:t>
            </a:r>
            <a:r>
              <a:rPr lang="en-US" altLang="en-US" sz="2800" dirty="0">
                <a:solidFill>
                  <a:schemeClr val="tx2">
                    <a:lumMod val="50000"/>
                  </a:schemeClr>
                </a:solidFill>
              </a:rPr>
              <a:t>is adequately and efficiently served with well planned, coordinated, and maintained infrastructure.</a:t>
            </a:r>
            <a:endParaRPr lang="en-US" altLang="en-US" sz="28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Desired Community Conditions</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 The storm water system protects lives, property, and the environment.</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Integrated transportation options meet the public's needs.</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The street system is well designed and maintained.</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Sustainable energy sources are available.</a:t>
            </a: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1021988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Meeting on March 14, 2017</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IPC Members &amp; Staff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Kendra </a:t>
            </a:r>
            <a:r>
              <a:rPr lang="en-US" altLang="en-US" sz="2800" dirty="0" err="1" smtClean="0">
                <a:solidFill>
                  <a:schemeClr val="tx2">
                    <a:lumMod val="50000"/>
                  </a:schemeClr>
                </a:solidFill>
              </a:rPr>
              <a:t>Montanari</a:t>
            </a:r>
            <a:endParaRPr lang="en-US" altLang="en-US" sz="2800" dirty="0" smtClean="0">
              <a:solidFill>
                <a:schemeClr val="tx2">
                  <a:lumMod val="50000"/>
                </a:schemeClr>
              </a:solidFill>
            </a:endParaRP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Frank Roth</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Stakeholders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Tom </a:t>
            </a:r>
            <a:r>
              <a:rPr lang="en-US" altLang="en-US" sz="2800" dirty="0" err="1" smtClean="0">
                <a:solidFill>
                  <a:schemeClr val="tx2">
                    <a:lumMod val="50000"/>
                  </a:schemeClr>
                </a:solidFill>
              </a:rPr>
              <a:t>Antram</a:t>
            </a:r>
            <a:r>
              <a:rPr lang="en-US" altLang="en-US" sz="2800" dirty="0" smtClean="0">
                <a:solidFill>
                  <a:schemeClr val="tx2">
                    <a:lumMod val="50000"/>
                  </a:schemeClr>
                </a:solidFill>
              </a:rPr>
              <a:t>, Board Chairman</a:t>
            </a: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452676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Meaningful Measures?</a:t>
            </a:r>
          </a:p>
        </p:txBody>
      </p:sp>
      <p:sp>
        <p:nvSpPr>
          <p:cNvPr id="6148" name="Rectangle 5"/>
          <p:cNvSpPr>
            <a:spLocks noGrp="1" noChangeArrowheads="1"/>
          </p:cNvSpPr>
          <p:nvPr>
            <p:ph type="body" sz="half" idx="4294967295"/>
          </p:nvPr>
        </p:nvSpPr>
        <p:spPr>
          <a:xfrm>
            <a:off x="489045" y="914400"/>
            <a:ext cx="8229600" cy="3048000"/>
          </a:xfrm>
        </p:spPr>
        <p:txBody>
          <a:bodyPr>
            <a:normAutofit fontScale="85000" lnSpcReduction="20000"/>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Commuter Travel Delay indicator decreased </a:t>
            </a:r>
            <a:r>
              <a:rPr lang="en-US" altLang="en-US" sz="3200" dirty="0">
                <a:solidFill>
                  <a:schemeClr val="tx2">
                    <a:lumMod val="50000"/>
                  </a:schemeClr>
                </a:solidFill>
              </a:rPr>
              <a:t>from 37 to </a:t>
            </a:r>
            <a:r>
              <a:rPr lang="en-US" altLang="en-US" sz="3200" dirty="0" smtClean="0">
                <a:solidFill>
                  <a:schemeClr val="tx2">
                    <a:lumMod val="50000"/>
                  </a:schemeClr>
                </a:solidFill>
              </a:rPr>
              <a:t>36 annual hours (down 2 hours since 2008)</a:t>
            </a:r>
          </a:p>
          <a:p>
            <a:pPr marL="347663" lvl="1" indent="-347663">
              <a:spcBef>
                <a:spcPts val="580"/>
              </a:spcBef>
              <a:buClr>
                <a:schemeClr val="tx1"/>
              </a:buClr>
              <a:buSzPct val="80000"/>
              <a:buFont typeface="Wingdings" panose="05000000000000000000" pitchFamily="2" charset="2"/>
              <a:buChar char="v"/>
            </a:pPr>
            <a:r>
              <a:rPr lang="en-US" altLang="en-US" sz="3200" dirty="0">
                <a:solidFill>
                  <a:schemeClr val="tx2">
                    <a:lumMod val="50000"/>
                  </a:schemeClr>
                </a:solidFill>
              </a:rPr>
              <a:t>Travel time delay is measured by the extra travel time during peak periods when compared to non-peak travel times</a:t>
            </a:r>
          </a:p>
          <a:p>
            <a:pPr marL="347663" lvl="1" indent="-347663">
              <a:spcBef>
                <a:spcPts val="580"/>
              </a:spcBef>
              <a:buClr>
                <a:schemeClr val="tx1"/>
              </a:buClr>
              <a:buSzPct val="80000"/>
              <a:buFont typeface="Wingdings" panose="05000000000000000000" pitchFamily="2" charset="2"/>
              <a:buChar char="v"/>
            </a:pPr>
            <a:r>
              <a:rPr lang="en-US" altLang="en-US" sz="3200" dirty="0">
                <a:solidFill>
                  <a:schemeClr val="tx2">
                    <a:lumMod val="50000"/>
                  </a:schemeClr>
                </a:solidFill>
              </a:rPr>
              <a:t>Data is from the 2015 Urban Mobility Scorecard maintained by Texas A&amp;M Transportation Institute</a:t>
            </a:r>
          </a:p>
          <a:p>
            <a:pPr marL="347663" lvl="1" indent="-347663">
              <a:spcBef>
                <a:spcPts val="580"/>
              </a:spcBef>
              <a:buClr>
                <a:schemeClr val="tx1"/>
              </a:buClr>
              <a:buSzPct val="80000"/>
              <a:buFont typeface="Wingdings" panose="05000000000000000000" pitchFamily="2" charset="2"/>
              <a:buChar char="v"/>
            </a:pPr>
            <a:r>
              <a:rPr lang="en-US" altLang="en-US" sz="3200" dirty="0">
                <a:solidFill>
                  <a:schemeClr val="tx2">
                    <a:lumMod val="50000"/>
                  </a:schemeClr>
                </a:solidFill>
              </a:rPr>
              <a:t>Public Transportation Riders indicator significantly improved</a:t>
            </a:r>
          </a:p>
          <a:p>
            <a:pPr marL="347663" lvl="1" indent="-347663">
              <a:spcBef>
                <a:spcPts val="580"/>
              </a:spcBef>
              <a:buClr>
                <a:schemeClr val="tx1"/>
              </a:buClr>
              <a:buSzPct val="80000"/>
              <a:buFont typeface="Wingdings" panose="05000000000000000000" pitchFamily="2" charset="2"/>
              <a:buChar char="v"/>
            </a:pPr>
            <a:r>
              <a:rPr lang="en-US" altLang="en-US" sz="3200" dirty="0">
                <a:solidFill>
                  <a:schemeClr val="tx2">
                    <a:lumMod val="50000"/>
                  </a:schemeClr>
                </a:solidFill>
              </a:rPr>
              <a:t>Paseo del Norte/I-25 interchange may have helped too</a:t>
            </a: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pic>
        <p:nvPicPr>
          <p:cNvPr id="1026" name="Picture 2" descr="http://assets.amuniversal.com/da293c60f52b01347ac0005056a954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24312"/>
            <a:ext cx="7159624" cy="2147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86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Key Strategies/Programs</a:t>
            </a:r>
          </a:p>
        </p:txBody>
      </p:sp>
      <p:sp>
        <p:nvSpPr>
          <p:cNvPr id="6148" name="Rectangle 5"/>
          <p:cNvSpPr>
            <a:spLocks noGrp="1" noChangeArrowheads="1"/>
          </p:cNvSpPr>
          <p:nvPr>
            <p:ph type="body" sz="half" idx="4294967295"/>
          </p:nvPr>
        </p:nvSpPr>
        <p:spPr>
          <a:xfrm>
            <a:off x="489045" y="838200"/>
            <a:ext cx="4540155" cy="5029200"/>
          </a:xfrm>
        </p:spPr>
        <p:txBody>
          <a:bodyPr>
            <a:normAutofit fontScale="92500"/>
          </a:bodyPr>
          <a:lstStyle/>
          <a:p>
            <a:pPr marL="347663" indent="-347663">
              <a:buClr>
                <a:schemeClr val="tx1"/>
              </a:buClr>
              <a:buSzPct val="80000"/>
              <a:buFont typeface="Wingdings" panose="05000000000000000000" pitchFamily="2" charset="2"/>
              <a:buChar char="v"/>
            </a:pPr>
            <a:r>
              <a:rPr lang="en-US" altLang="en-US" sz="3200" dirty="0">
                <a:solidFill>
                  <a:schemeClr val="tx2">
                    <a:lumMod val="50000"/>
                  </a:schemeClr>
                </a:solidFill>
              </a:rPr>
              <a:t>Need to include Pavement Condition Index in next APR</a:t>
            </a:r>
          </a:p>
          <a:p>
            <a:pPr marL="347663" indent="-347663">
              <a:buClr>
                <a:schemeClr val="tx1"/>
              </a:buClr>
              <a:buSzPct val="80000"/>
              <a:buFont typeface="Wingdings" panose="05000000000000000000" pitchFamily="2" charset="2"/>
              <a:buChar char="v"/>
            </a:pPr>
            <a:r>
              <a:rPr lang="en-US" altLang="en-US" sz="3200" dirty="0">
                <a:solidFill>
                  <a:schemeClr val="tx2">
                    <a:lumMod val="50000"/>
                  </a:schemeClr>
                </a:solidFill>
              </a:rPr>
              <a:t>Implementing new municipal separate storm sewer systems (MS4) permit is major issue for development community</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Opportunities for collaboration/ coordination with AMAFCA</a:t>
            </a:r>
          </a:p>
        </p:txBody>
      </p:sp>
      <p:pic>
        <p:nvPicPr>
          <p:cNvPr id="1026"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66800" y="5546725"/>
            <a:ext cx="7200900" cy="1235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IPC\CABQ-diamond-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b="11536"/>
          <a:stretch/>
        </p:blipFill>
        <p:spPr bwMode="auto">
          <a:xfrm>
            <a:off x="76200" y="5622925"/>
            <a:ext cx="1305215" cy="1158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3694" y="1676400"/>
            <a:ext cx="3866920" cy="3343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9756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124200"/>
            <a:ext cx="6400800" cy="2057400"/>
          </a:xfrm>
        </p:spPr>
        <p:txBody>
          <a:bodyPr>
            <a:noAutofit/>
          </a:bodyPr>
          <a:lstStyle/>
          <a:p>
            <a:r>
              <a:rPr lang="en-US" sz="4000" b="1" dirty="0" smtClean="0">
                <a:effectLst>
                  <a:outerShdw blurRad="38100" dist="38100" dir="2700000" algn="tl">
                    <a:srgbClr val="000000">
                      <a:alpha val="43137"/>
                    </a:srgbClr>
                  </a:outerShdw>
                </a:effectLst>
                <a:latin typeface="+mj-lt"/>
              </a:rPr>
              <a:t>Environmental Protection Goal Stakeholders</a:t>
            </a:r>
          </a:p>
          <a:p>
            <a:r>
              <a:rPr lang="en-US" sz="4000" b="1" dirty="0" smtClean="0">
                <a:effectLst>
                  <a:outerShdw blurRad="38100" dist="38100" dir="2700000" algn="tl">
                    <a:srgbClr val="000000">
                      <a:alpha val="43137"/>
                    </a:srgbClr>
                  </a:outerShdw>
                </a:effectLst>
                <a:latin typeface="+mj-lt"/>
              </a:rPr>
              <a:t>Solid Waste Dept., Frank</a:t>
            </a:r>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Albuquerque Progress Report:</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2017 Stakeholder Meetings</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324" t="28473" r="1303" b="14325"/>
          <a:stretch/>
        </p:blipFill>
        <p:spPr bwMode="auto">
          <a:xfrm>
            <a:off x="7696200" y="3581400"/>
            <a:ext cx="1473958" cy="3217943"/>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744940" y="5410200"/>
            <a:ext cx="7620000" cy="1219201"/>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sz="3200" b="1" i="1" dirty="0" smtClean="0">
                <a:latin typeface="+mj-lt"/>
              </a:rPr>
              <a:t>Indicators  Progress  Commission</a:t>
            </a:r>
          </a:p>
          <a:p>
            <a:r>
              <a:rPr lang="en-US" sz="3200" b="1" i="1" dirty="0" smtClean="0">
                <a:latin typeface="+mj-lt"/>
              </a:rPr>
              <a:t>April 11, 2017</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082" r="83349" b="14325"/>
          <a:stretch/>
        </p:blipFill>
        <p:spPr bwMode="auto">
          <a:xfrm>
            <a:off x="56935" y="3618021"/>
            <a:ext cx="1498910" cy="323997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F:\IPC\sky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b="3234"/>
          <a:stretch/>
        </p:blipFill>
        <p:spPr bwMode="auto">
          <a:xfrm>
            <a:off x="1028700" y="152400"/>
            <a:ext cx="7200900" cy="123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1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Meeting on March 20, 2017</a:t>
            </a: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IPC Members &amp; Staff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Frank Roth</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Stakeholders Present</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John </a:t>
            </a:r>
            <a:r>
              <a:rPr lang="en-US" altLang="en-US" sz="2800" dirty="0" err="1" smtClean="0">
                <a:solidFill>
                  <a:schemeClr val="tx2">
                    <a:lumMod val="50000"/>
                  </a:schemeClr>
                </a:solidFill>
              </a:rPr>
              <a:t>Soladay</a:t>
            </a:r>
            <a:r>
              <a:rPr lang="en-US" altLang="en-US" sz="2800" dirty="0" smtClean="0">
                <a:solidFill>
                  <a:schemeClr val="tx2">
                    <a:lumMod val="50000"/>
                  </a:schemeClr>
                </a:solidFill>
              </a:rPr>
              <a:t>, Director</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Jill Holbert, Deputy Director</a:t>
            </a:r>
          </a:p>
          <a:p>
            <a:pPr marL="621983" lvl="1" indent="-347663">
              <a:buClr>
                <a:schemeClr val="tx1"/>
              </a:buClr>
              <a:buSzPct val="80000"/>
              <a:buFont typeface="Wingdings" panose="05000000000000000000" pitchFamily="2" charset="2"/>
              <a:buChar char="v"/>
            </a:pPr>
            <a:r>
              <a:rPr lang="en-US" altLang="en-US" sz="2800" dirty="0" smtClean="0">
                <a:solidFill>
                  <a:schemeClr val="tx2">
                    <a:lumMod val="50000"/>
                  </a:schemeClr>
                </a:solidFill>
              </a:rPr>
              <a:t>Solid Waste Management </a:t>
            </a:r>
            <a:r>
              <a:rPr lang="en-US" altLang="en-US" sz="2800" dirty="0" err="1" smtClean="0">
                <a:solidFill>
                  <a:schemeClr val="tx2">
                    <a:lumMod val="50000"/>
                  </a:schemeClr>
                </a:solidFill>
              </a:rPr>
              <a:t>Dept</a:t>
            </a:r>
            <a:endParaRPr lang="en-US" altLang="en-US" sz="2800" dirty="0" smtClean="0">
              <a:latin typeface="Century Gothic" pitchFamily="2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1447800"/>
            <a:ext cx="3080585" cy="3799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4403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a:solidFill>
                  <a:schemeClr val="bg2">
                    <a:lumMod val="20000"/>
                    <a:lumOff val="80000"/>
                  </a:schemeClr>
                </a:solidFill>
                <a:effectLst>
                  <a:outerShdw blurRad="38100" dist="38100" dir="2700000" algn="tl">
                    <a:srgbClr val="000000">
                      <a:alpha val="43137"/>
                    </a:srgbClr>
                  </a:outerShdw>
                </a:effectLst>
              </a:rPr>
              <a:t>Environmental Protection Goal</a:t>
            </a:r>
            <a:endParaRPr lang="en-US" altLang="en-US" b="1"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6148" name="Rectangle 5"/>
          <p:cNvSpPr>
            <a:spLocks noGrp="1" noChangeArrowheads="1"/>
          </p:cNvSpPr>
          <p:nvPr>
            <p:ph type="body" sz="half" idx="4294967295"/>
          </p:nvPr>
        </p:nvSpPr>
        <p:spPr>
          <a:xfrm>
            <a:off x="489045" y="914400"/>
            <a:ext cx="8229600" cy="5249862"/>
          </a:xfrm>
        </p:spPr>
        <p:txBody>
          <a:bodyPr>
            <a:normAutofit/>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Goal Statement</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Protect Albuquerque's natural environments - its mountains, river, </a:t>
            </a:r>
            <a:r>
              <a:rPr lang="en-US" altLang="en-US" sz="2800" dirty="0" err="1">
                <a:solidFill>
                  <a:schemeClr val="tx2">
                    <a:lumMod val="50000"/>
                  </a:schemeClr>
                </a:solidFill>
              </a:rPr>
              <a:t>bosque</a:t>
            </a:r>
            <a:r>
              <a:rPr lang="en-US" altLang="en-US" sz="2800" dirty="0">
                <a:solidFill>
                  <a:schemeClr val="tx2">
                    <a:lumMod val="50000"/>
                  </a:schemeClr>
                </a:solidFill>
              </a:rPr>
              <a:t>, volcanos, arroyos, air, and water</a:t>
            </a:r>
            <a:r>
              <a:rPr lang="en-US" altLang="en-US" sz="2800" dirty="0" smtClean="0">
                <a:solidFill>
                  <a:schemeClr val="tx2">
                    <a:lumMod val="50000"/>
                  </a:schemeClr>
                </a:solidFill>
              </a:rPr>
              <a:t>.</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rPr>
              <a:t>Desired Community Conditions</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Solid wastes are managed to promote waste reduction, recycling, litter abatement, and environmentally-responsible disposal</a:t>
            </a:r>
            <a:r>
              <a:rPr lang="en-US" altLang="en-US" sz="2800" dirty="0" smtClean="0">
                <a:solidFill>
                  <a:schemeClr val="tx2">
                    <a:lumMod val="50000"/>
                  </a:schemeClr>
                </a:solidFill>
              </a:rPr>
              <a:t>.</a:t>
            </a:r>
          </a:p>
          <a:p>
            <a:pPr marL="621983" lvl="1" indent="-347663">
              <a:buClr>
                <a:schemeClr val="tx1"/>
              </a:buClr>
              <a:buSzPct val="80000"/>
              <a:buFont typeface="Wingdings" panose="05000000000000000000" pitchFamily="2" charset="2"/>
              <a:buChar char="v"/>
            </a:pPr>
            <a:r>
              <a:rPr lang="en-US" altLang="en-US" sz="2800" dirty="0">
                <a:solidFill>
                  <a:schemeClr val="tx2">
                    <a:lumMod val="50000"/>
                  </a:schemeClr>
                </a:solidFill>
              </a:rPr>
              <a:t>Residents participate and are educated in protecting the environment and sustaining energy and natural </a:t>
            </a:r>
            <a:r>
              <a:rPr lang="en-US" altLang="en-US" sz="2800" dirty="0" smtClean="0">
                <a:solidFill>
                  <a:schemeClr val="tx2">
                    <a:lumMod val="50000"/>
                  </a:schemeClr>
                </a:solidFill>
              </a:rPr>
              <a:t>resources.</a:t>
            </a:r>
            <a:endParaRPr lang="en-US" altLang="en-US" sz="2800" dirty="0">
              <a:solidFill>
                <a:schemeClr val="tx2">
                  <a:lumMod val="50000"/>
                </a:schemeClr>
              </a:solidFill>
            </a:endParaRPr>
          </a:p>
        </p:txBody>
      </p:sp>
    </p:spTree>
    <p:extLst>
      <p:ext uri="{BB962C8B-B14F-4D97-AF65-F5344CB8AC3E}">
        <p14:creationId xmlns:p14="http://schemas.microsoft.com/office/powerpoint/2010/main" val="3520906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a:solidFill>
                  <a:schemeClr val="bg2">
                    <a:lumMod val="20000"/>
                    <a:lumOff val="80000"/>
                  </a:schemeClr>
                </a:solidFill>
                <a:effectLst>
                  <a:outerShdw blurRad="38100" dist="38100" dir="2700000" algn="tl">
                    <a:srgbClr val="000000">
                      <a:alpha val="43137"/>
                    </a:srgbClr>
                  </a:outerShdw>
                </a:effectLst>
              </a:rPr>
              <a:t>Meaningful Measures?</a:t>
            </a:r>
            <a:endParaRPr lang="en-US" altLang="en-US" b="1"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6148" name="Rectangle 5"/>
          <p:cNvSpPr>
            <a:spLocks noGrp="1" noChangeArrowheads="1"/>
          </p:cNvSpPr>
          <p:nvPr>
            <p:ph type="body" sz="half" idx="4294967295"/>
          </p:nvPr>
        </p:nvSpPr>
        <p:spPr>
          <a:xfrm>
            <a:off x="381000" y="914400"/>
            <a:ext cx="5257799" cy="5249862"/>
          </a:xfrm>
        </p:spPr>
        <p:txBody>
          <a:bodyPr>
            <a:normAutofit fontScale="92500"/>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Residential recycling increased from 18% to 19.5%</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500 commercial accounts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20 recycling drop-off centers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Peer city ranking is 2</a:t>
            </a:r>
            <a:r>
              <a:rPr lang="en-US" altLang="en-US" sz="3000" baseline="30000" dirty="0" smtClean="0">
                <a:solidFill>
                  <a:schemeClr val="tx2">
                    <a:lumMod val="50000"/>
                  </a:schemeClr>
                </a:solidFill>
              </a:rPr>
              <a:t>nd</a:t>
            </a:r>
            <a:r>
              <a:rPr lang="en-US" altLang="en-US" sz="3000" dirty="0" smtClean="0">
                <a:solidFill>
                  <a:schemeClr val="tx2">
                    <a:lumMod val="50000"/>
                  </a:schemeClr>
                </a:solidFill>
              </a:rPr>
              <a:t> of 3</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Total pounds landfilled per person per day increased 4.8 to 5.0</a:t>
            </a:r>
          </a:p>
          <a:p>
            <a:pPr marL="621983" lvl="2" indent="-347663">
              <a:spcBef>
                <a:spcPts val="580"/>
              </a:spcBef>
              <a:buClr>
                <a:schemeClr val="tx1"/>
              </a:buClr>
              <a:buSzPct val="80000"/>
              <a:buFont typeface="Wingdings" panose="05000000000000000000" pitchFamily="2" charset="2"/>
              <a:buChar char="v"/>
            </a:pPr>
            <a:r>
              <a:rPr lang="en-US" altLang="en-US" sz="3000" dirty="0" smtClean="0">
                <a:solidFill>
                  <a:schemeClr val="tx2">
                    <a:lumMod val="50000"/>
                  </a:schemeClr>
                </a:solidFill>
              </a:rPr>
              <a:t>Peer city ranking is not measured</a:t>
            </a:r>
          </a:p>
          <a:p>
            <a:pPr marL="347663" lvl="2" indent="-347663">
              <a:spcBef>
                <a:spcPts val="580"/>
              </a:spcBef>
              <a:buClr>
                <a:schemeClr val="tx1"/>
              </a:buClr>
              <a:buSzPct val="80000"/>
              <a:buFont typeface="Wingdings" panose="05000000000000000000" pitchFamily="2" charset="2"/>
              <a:buChar char="v"/>
            </a:pPr>
            <a:r>
              <a:rPr lang="en-US" altLang="en-US" sz="3200" dirty="0">
                <a:solidFill>
                  <a:schemeClr val="tx2">
                    <a:lumMod val="50000"/>
                  </a:schemeClr>
                </a:solidFill>
              </a:rPr>
              <a:t>Both measures are Undesirable </a:t>
            </a:r>
            <a:r>
              <a:rPr lang="en-US" altLang="en-US" sz="3200" dirty="0" smtClean="0">
                <a:solidFill>
                  <a:schemeClr val="tx2">
                    <a:lumMod val="50000"/>
                  </a:schemeClr>
                </a:solidFill>
              </a:rPr>
              <a:t>but </a:t>
            </a:r>
            <a:r>
              <a:rPr lang="en-US" altLang="en-US" sz="3200" dirty="0">
                <a:solidFill>
                  <a:schemeClr val="tx2">
                    <a:lumMod val="50000"/>
                  </a:schemeClr>
                </a:solidFill>
              </a:rPr>
              <a:t>Improving</a:t>
            </a:r>
          </a:p>
          <a:p>
            <a:pPr marL="0" indent="0">
              <a:buClr>
                <a:schemeClr val="tx1"/>
              </a:buClr>
              <a:buSzPct val="80000"/>
              <a:buNone/>
            </a:pPr>
            <a:endParaRPr lang="en-US" altLang="en-US" sz="3200" dirty="0">
              <a:solidFill>
                <a:schemeClr val="tx2">
                  <a:lumMod val="50000"/>
                </a:schemeClr>
              </a:solidFill>
            </a:endParaRPr>
          </a:p>
          <a:p>
            <a:pPr marL="0" indent="0">
              <a:lnSpc>
                <a:spcPct val="120000"/>
              </a:lnSpc>
              <a:buClr>
                <a:schemeClr val="tx1"/>
              </a:buClr>
              <a:buSzPct val="80000"/>
              <a:buNone/>
            </a:pPr>
            <a:endParaRPr lang="en-US" altLang="en-US" sz="3200" dirty="0">
              <a:solidFill>
                <a:schemeClr val="tx2">
                  <a:lumMod val="50000"/>
                </a:schemeClr>
              </a:solidFill>
            </a:endParaRPr>
          </a:p>
          <a:p>
            <a:pPr marL="347663" indent="-347663">
              <a:lnSpc>
                <a:spcPct val="120000"/>
              </a:lnSpc>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lnSpc>
                <a:spcPct val="120000"/>
              </a:lnSpc>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pPr>
              <a:lnSpc>
                <a:spcPct val="120000"/>
              </a:lnSpc>
            </a:pPr>
            <a:endParaRPr lang="en-US" altLang="en-US" sz="2800" dirty="0">
              <a:latin typeface="Century Gothic" pitchFamily="28" charset="0"/>
            </a:endParaRPr>
          </a:p>
          <a:p>
            <a:pPr eaLnBrk="1" hangingPunct="1">
              <a:lnSpc>
                <a:spcPct val="120000"/>
              </a:lnSpc>
            </a:pPr>
            <a:endParaRPr lang="en-US" altLang="en-US" sz="2800" dirty="0" smtClean="0">
              <a:latin typeface="Century Gothic" pitchFamily="28" charset="0"/>
            </a:endParaRPr>
          </a:p>
        </p:txBody>
      </p:sp>
      <p:pic>
        <p:nvPicPr>
          <p:cNvPr id="2050" name="Picture 2" descr="http://www.cabq.gov/solidwaste/images/slider-images/01.jpg/@@images/c7d4dc42-c2d8-4c89-9ded-c12ea255e37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3019852" cy="1114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wuafjr\Pictures\commercial recycle b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90600"/>
            <a:ext cx="3012288" cy="255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56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Alignment with Department Goals</a:t>
            </a:r>
          </a:p>
        </p:txBody>
      </p:sp>
      <p:sp>
        <p:nvSpPr>
          <p:cNvPr id="6148" name="Rectangle 5"/>
          <p:cNvSpPr>
            <a:spLocks noGrp="1" noChangeArrowheads="1"/>
          </p:cNvSpPr>
          <p:nvPr>
            <p:ph type="body" sz="half" idx="4294967295"/>
          </p:nvPr>
        </p:nvSpPr>
        <p:spPr>
          <a:xfrm>
            <a:off x="489045" y="914400"/>
            <a:ext cx="5225955" cy="5562600"/>
          </a:xfrm>
        </p:spPr>
        <p:txBody>
          <a:bodyPr>
            <a:normAutofit fontScale="92500" lnSpcReduction="10000"/>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More attention needed for education and outreach</a:t>
            </a:r>
          </a:p>
          <a:p>
            <a:pPr marL="347663" indent="-347663">
              <a:buClr>
                <a:schemeClr val="tx1"/>
              </a:buClr>
              <a:buSzPct val="80000"/>
              <a:buFont typeface="Wingdings" panose="05000000000000000000" pitchFamily="2" charset="2"/>
              <a:buChar char="v"/>
            </a:pPr>
            <a:r>
              <a:rPr lang="en-US" altLang="en-US" sz="3200" dirty="0">
                <a:solidFill>
                  <a:schemeClr val="tx2">
                    <a:lumMod val="50000"/>
                  </a:schemeClr>
                </a:solidFill>
              </a:rPr>
              <a:t>Cost of services study completed, rate adjustments needed or changes to fee structure</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Addressing aging assets – facilities and equipment</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New fleet helps morale, reduces maintenance costs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Convenience center improvements, fiber optic, landscaping</a:t>
            </a:r>
          </a:p>
          <a:p>
            <a:pPr marL="0" indent="0">
              <a:lnSpc>
                <a:spcPct val="120000"/>
              </a:lnSpc>
              <a:buClr>
                <a:schemeClr val="tx1"/>
              </a:buClr>
              <a:buSzPct val="80000"/>
              <a:buNone/>
            </a:pPr>
            <a:endParaRPr lang="en-US" altLang="en-US" sz="3200" dirty="0">
              <a:solidFill>
                <a:schemeClr val="tx2">
                  <a:lumMod val="50000"/>
                </a:schemeClr>
              </a:solidFill>
            </a:endParaRPr>
          </a:p>
          <a:p>
            <a:pPr marL="347663" indent="-347663">
              <a:lnSpc>
                <a:spcPct val="120000"/>
              </a:lnSpc>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lnSpc>
                <a:spcPct val="120000"/>
              </a:lnSpc>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pPr>
              <a:lnSpc>
                <a:spcPct val="120000"/>
              </a:lnSpc>
            </a:pPr>
            <a:endParaRPr lang="en-US" altLang="en-US" sz="2800" dirty="0">
              <a:latin typeface="Century Gothic" pitchFamily="28" charset="0"/>
            </a:endParaRPr>
          </a:p>
          <a:p>
            <a:pPr eaLnBrk="1" hangingPunct="1">
              <a:lnSpc>
                <a:spcPct val="120000"/>
              </a:lnSpc>
            </a:pPr>
            <a:endParaRPr lang="en-US" altLang="en-US" sz="2800" dirty="0" smtClean="0">
              <a:latin typeface="Century Gothic" pitchFamily="28" charset="0"/>
            </a:endParaRPr>
          </a:p>
        </p:txBody>
      </p:sp>
      <p:pic>
        <p:nvPicPr>
          <p:cNvPr id="2051" name="Picture 3" descr="C:\Users\wuafjr\Pictures\so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94267"/>
            <a:ext cx="29718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5178623"/>
            <a:ext cx="2971800" cy="307777"/>
          </a:xfrm>
          <a:prstGeom prst="rect">
            <a:avLst/>
          </a:prstGeom>
          <a:noFill/>
        </p:spPr>
        <p:txBody>
          <a:bodyPr wrap="square" rtlCol="0">
            <a:spAutoFit/>
          </a:bodyPr>
          <a:lstStyle/>
          <a:p>
            <a:pPr algn="ctr"/>
            <a:r>
              <a:rPr lang="en-US" sz="1400" i="1" dirty="0" smtClean="0"/>
              <a:t>L.A. Environmental Learning Center</a:t>
            </a:r>
            <a:endParaRPr lang="en-US" sz="1400" i="1" dirty="0"/>
          </a:p>
        </p:txBody>
      </p:sp>
    </p:spTree>
    <p:extLst>
      <p:ext uri="{BB962C8B-B14F-4D97-AF65-F5344CB8AC3E}">
        <p14:creationId xmlns:p14="http://schemas.microsoft.com/office/powerpoint/2010/main" val="2095742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a:solidFill>
                  <a:schemeClr val="bg2">
                    <a:lumMod val="20000"/>
                    <a:lumOff val="80000"/>
                  </a:schemeClr>
                </a:solidFill>
                <a:effectLst>
                  <a:outerShdw blurRad="38100" dist="38100" dir="2700000" algn="tl">
                    <a:srgbClr val="000000">
                      <a:alpha val="43137"/>
                    </a:srgbClr>
                  </a:outerShdw>
                </a:effectLst>
              </a:rPr>
              <a:t>Key Strategies/Programs</a:t>
            </a:r>
            <a:endParaRPr lang="en-US" altLang="en-US" b="1"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6148" name="Rectangle 5"/>
          <p:cNvSpPr>
            <a:spLocks noGrp="1" noChangeArrowheads="1"/>
          </p:cNvSpPr>
          <p:nvPr>
            <p:ph type="body" sz="half" idx="4294967295"/>
          </p:nvPr>
        </p:nvSpPr>
        <p:spPr>
          <a:xfrm>
            <a:off x="457200" y="838200"/>
            <a:ext cx="8229600" cy="4953000"/>
          </a:xfrm>
        </p:spPr>
        <p:txBody>
          <a:bodyPr>
            <a:normAutofit/>
          </a:bodyPr>
          <a:lstStyle/>
          <a:p>
            <a:pPr marL="0" indent="0">
              <a:lnSpc>
                <a:spcPct val="120000"/>
              </a:lnSpc>
              <a:buClr>
                <a:schemeClr val="tx1"/>
              </a:buClr>
              <a:buSzPct val="80000"/>
              <a:buNone/>
            </a:pPr>
            <a:r>
              <a:rPr lang="en-US" altLang="en-US" sz="3200" b="1" dirty="0" smtClean="0">
                <a:solidFill>
                  <a:schemeClr val="tx2">
                    <a:lumMod val="50000"/>
                  </a:schemeClr>
                </a:solidFill>
              </a:rPr>
              <a:t>Transfer Station Project</a:t>
            </a:r>
          </a:p>
          <a:p>
            <a:pPr marL="347663" indent="-347663">
              <a:lnSpc>
                <a:spcPct val="110000"/>
              </a:lnSpc>
              <a:buClr>
                <a:schemeClr val="tx1"/>
              </a:buClr>
              <a:buSzPct val="80000"/>
              <a:buFont typeface="Wingdings" panose="05000000000000000000" pitchFamily="2" charset="2"/>
              <a:buChar char="v"/>
            </a:pPr>
            <a:r>
              <a:rPr lang="en-US" altLang="en-US" sz="3200" dirty="0" smtClean="0">
                <a:solidFill>
                  <a:schemeClr val="tx2">
                    <a:lumMod val="50000"/>
                  </a:schemeClr>
                </a:solidFill>
              </a:rPr>
              <a:t>Reduce fuel usage and allow for more efficiency</a:t>
            </a:r>
          </a:p>
          <a:p>
            <a:pPr marL="347663" indent="-347663">
              <a:lnSpc>
                <a:spcPct val="110000"/>
              </a:lnSpc>
              <a:buClr>
                <a:schemeClr val="tx1"/>
              </a:buClr>
              <a:buSzPct val="80000"/>
              <a:buFont typeface="Wingdings" panose="05000000000000000000" pitchFamily="2" charset="2"/>
              <a:buChar char="v"/>
            </a:pPr>
            <a:r>
              <a:rPr lang="en-US" altLang="en-US" sz="3200" dirty="0">
                <a:solidFill>
                  <a:schemeClr val="tx2">
                    <a:lumMod val="50000"/>
                  </a:schemeClr>
                </a:solidFill>
              </a:rPr>
              <a:t>Over time, less trucks and drivers will be needed</a:t>
            </a:r>
          </a:p>
          <a:p>
            <a:pPr marL="347663" indent="-347663">
              <a:lnSpc>
                <a:spcPct val="110000"/>
              </a:lnSpc>
              <a:buClr>
                <a:schemeClr val="tx1"/>
              </a:buClr>
              <a:buSzPct val="80000"/>
              <a:buFont typeface="Wingdings" panose="05000000000000000000" pitchFamily="2" charset="2"/>
              <a:buChar char="v"/>
            </a:pPr>
            <a:r>
              <a:rPr lang="en-US" altLang="en-US" sz="3200" dirty="0" smtClean="0">
                <a:solidFill>
                  <a:schemeClr val="tx2">
                    <a:lumMod val="50000"/>
                  </a:schemeClr>
                </a:solidFill>
              </a:rPr>
              <a:t>Allow </a:t>
            </a:r>
            <a:r>
              <a:rPr lang="en-US" altLang="en-US" sz="3200" dirty="0">
                <a:solidFill>
                  <a:schemeClr val="tx2">
                    <a:lumMod val="50000"/>
                  </a:schemeClr>
                </a:solidFill>
              </a:rPr>
              <a:t>for convenience for </a:t>
            </a:r>
            <a:r>
              <a:rPr lang="en-US" altLang="en-US" sz="3200" dirty="0" smtClean="0">
                <a:solidFill>
                  <a:schemeClr val="tx2">
                    <a:lumMod val="50000"/>
                  </a:schemeClr>
                </a:solidFill>
              </a:rPr>
              <a:t>central, north valley and mid-heights </a:t>
            </a:r>
            <a:r>
              <a:rPr lang="en-US" altLang="en-US" sz="3200" dirty="0">
                <a:solidFill>
                  <a:schemeClr val="tx2">
                    <a:lumMod val="50000"/>
                  </a:schemeClr>
                </a:solidFill>
              </a:rPr>
              <a:t>Albuquerque residents</a:t>
            </a:r>
          </a:p>
          <a:p>
            <a:pPr marL="347663" indent="-347663">
              <a:lnSpc>
                <a:spcPct val="110000"/>
              </a:lnSpc>
              <a:buClr>
                <a:schemeClr val="tx1"/>
              </a:buClr>
              <a:buSzPct val="80000"/>
              <a:buFont typeface="Wingdings" panose="05000000000000000000" pitchFamily="2" charset="2"/>
              <a:buChar char="v"/>
            </a:pPr>
            <a:r>
              <a:rPr lang="en-US" altLang="en-US" sz="3200" dirty="0" smtClean="0">
                <a:solidFill>
                  <a:schemeClr val="tx2">
                    <a:lumMod val="50000"/>
                  </a:schemeClr>
                </a:solidFill>
              </a:rPr>
              <a:t>Savings could be used for other green programs subscription yard waste recycling</a:t>
            </a:r>
          </a:p>
          <a:p>
            <a:pPr marL="347663" indent="-347663">
              <a:lnSpc>
                <a:spcPct val="110000"/>
              </a:lnSpc>
              <a:buClr>
                <a:schemeClr val="tx1"/>
              </a:buClr>
              <a:buSzPct val="80000"/>
              <a:buFont typeface="Wingdings" panose="05000000000000000000" pitchFamily="2" charset="2"/>
              <a:buChar char="v"/>
            </a:pPr>
            <a:r>
              <a:rPr lang="en-US" altLang="en-US" sz="3200" dirty="0" smtClean="0">
                <a:solidFill>
                  <a:schemeClr val="tx2">
                    <a:lumMod val="50000"/>
                  </a:schemeClr>
                </a:solidFill>
              </a:rPr>
              <a:t>Opportunities to include education center</a:t>
            </a:r>
          </a:p>
          <a:p>
            <a:pPr marL="347663" indent="-347663">
              <a:lnSpc>
                <a:spcPct val="120000"/>
              </a:lnSpc>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lnSpc>
                <a:spcPct val="120000"/>
              </a:lnSpc>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pPr>
              <a:lnSpc>
                <a:spcPct val="120000"/>
              </a:lnSpc>
            </a:pPr>
            <a:endParaRPr lang="en-US" altLang="en-US" sz="2800" dirty="0">
              <a:latin typeface="Century Gothic" pitchFamily="28" charset="0"/>
            </a:endParaRPr>
          </a:p>
          <a:p>
            <a:pPr eaLnBrk="1" hangingPunct="1">
              <a:lnSpc>
                <a:spcPct val="120000"/>
              </a:lnSpc>
            </a:pPr>
            <a:endParaRPr lang="en-US" altLang="en-US" sz="2800" dirty="0" smtClean="0">
              <a:latin typeface="Century Gothic" pitchFamily="28" charset="0"/>
            </a:endParaRPr>
          </a:p>
        </p:txBody>
      </p:sp>
    </p:spTree>
    <p:extLst>
      <p:ext uri="{BB962C8B-B14F-4D97-AF65-F5344CB8AC3E}">
        <p14:creationId xmlns:p14="http://schemas.microsoft.com/office/powerpoint/2010/main" val="1243331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a:solidFill>
                  <a:schemeClr val="bg2">
                    <a:lumMod val="20000"/>
                    <a:lumOff val="80000"/>
                  </a:schemeClr>
                </a:solidFill>
                <a:effectLst>
                  <a:outerShdw blurRad="38100" dist="38100" dir="2700000" algn="tl">
                    <a:srgbClr val="000000">
                      <a:alpha val="43137"/>
                    </a:srgbClr>
                  </a:outerShdw>
                </a:effectLst>
              </a:rPr>
              <a:t>Key Strategies/Programs</a:t>
            </a:r>
            <a:endParaRPr lang="en-US" altLang="en-US" b="1" dirty="0" smtClean="0">
              <a:solidFill>
                <a:schemeClr val="bg2">
                  <a:lumMod val="20000"/>
                  <a:lumOff val="80000"/>
                </a:schemeClr>
              </a:solidFill>
              <a:effectLst>
                <a:outerShdw blurRad="38100" dist="38100" dir="2700000" algn="tl">
                  <a:srgbClr val="000000">
                    <a:alpha val="43137"/>
                  </a:srgbClr>
                </a:outerShdw>
              </a:effectLst>
            </a:endParaRPr>
          </a:p>
        </p:txBody>
      </p:sp>
      <p:sp>
        <p:nvSpPr>
          <p:cNvPr id="6148" name="Rectangle 5"/>
          <p:cNvSpPr>
            <a:spLocks noGrp="1" noChangeArrowheads="1"/>
          </p:cNvSpPr>
          <p:nvPr>
            <p:ph type="body" sz="half" idx="4294967295"/>
          </p:nvPr>
        </p:nvSpPr>
        <p:spPr>
          <a:xfrm>
            <a:off x="457200" y="838200"/>
            <a:ext cx="8229600" cy="4953000"/>
          </a:xfrm>
        </p:spPr>
        <p:txBody>
          <a:bodyPr>
            <a:normAutofit/>
          </a:bodyPr>
          <a:lstStyle/>
          <a:p>
            <a:pPr marL="347663" indent="-347663">
              <a:buClr>
                <a:schemeClr val="tx1"/>
              </a:buClr>
              <a:buSzPct val="80000"/>
              <a:buFont typeface="Wingdings" panose="05000000000000000000" pitchFamily="2" charset="2"/>
              <a:buChar char="v"/>
            </a:pPr>
            <a:r>
              <a:rPr lang="en-US" altLang="en-US" sz="3200" i="1" dirty="0" smtClean="0">
                <a:solidFill>
                  <a:schemeClr val="tx2">
                    <a:lumMod val="50000"/>
                  </a:schemeClr>
                </a:solidFill>
              </a:rPr>
              <a:t>There’s a Better Way </a:t>
            </a:r>
            <a:r>
              <a:rPr lang="en-US" altLang="en-US" sz="3200" dirty="0" smtClean="0">
                <a:solidFill>
                  <a:schemeClr val="tx2">
                    <a:lumMod val="50000"/>
                  </a:schemeClr>
                </a:solidFill>
              </a:rPr>
              <a:t>provides work opportunities for homeless and panhandlers</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Downtown Clean and Safe program – manage ‘Block by Block’ contract, downtown ambassador program</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Median maintenance and graffiti removal programs</a:t>
            </a:r>
          </a:p>
          <a:p>
            <a:pPr marL="347663" indent="-347663">
              <a:buClr>
                <a:schemeClr val="tx1"/>
              </a:buClr>
              <a:buSzPct val="80000"/>
              <a:buFont typeface="Wingdings" panose="05000000000000000000" pitchFamily="2" charset="2"/>
              <a:buChar char="v"/>
            </a:pPr>
            <a:r>
              <a:rPr lang="en-US" altLang="en-US" sz="3200" dirty="0">
                <a:solidFill>
                  <a:schemeClr val="tx2">
                    <a:lumMod val="50000"/>
                  </a:schemeClr>
                </a:solidFill>
              </a:rPr>
              <a:t>Increased Twitter activity - </a:t>
            </a:r>
            <a:r>
              <a:rPr lang="en-US" altLang="en-US" sz="3200" dirty="0" smtClean="0">
                <a:solidFill>
                  <a:schemeClr val="tx2">
                    <a:lumMod val="50000"/>
                  </a:schemeClr>
                </a:solidFill>
              </a:rPr>
              <a:t>@</a:t>
            </a:r>
            <a:r>
              <a:rPr lang="en-US" altLang="en-US" sz="3200" dirty="0" err="1" smtClean="0">
                <a:solidFill>
                  <a:schemeClr val="tx2">
                    <a:lumMod val="50000"/>
                  </a:schemeClr>
                </a:solidFill>
              </a:rPr>
              <a:t>ABQBeautiful</a:t>
            </a:r>
            <a:endParaRPr lang="en-US" altLang="en-US" sz="3200" dirty="0" smtClean="0">
              <a:solidFill>
                <a:schemeClr val="tx2">
                  <a:lumMod val="50000"/>
                </a:schemeClr>
              </a:solidFill>
            </a:endParaRP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Education, litter, beautification, graffiti</a:t>
            </a:r>
            <a:endParaRPr lang="en-US" altLang="en-US" sz="3000" dirty="0">
              <a:solidFill>
                <a:schemeClr val="tx2">
                  <a:lumMod val="50000"/>
                </a:schemeClr>
              </a:solidFill>
            </a:endParaRPr>
          </a:p>
          <a:p>
            <a:pPr marL="0" indent="0">
              <a:buClr>
                <a:schemeClr val="tx1"/>
              </a:buClr>
              <a:buSzPct val="80000"/>
              <a:buNone/>
            </a:pPr>
            <a:endParaRPr lang="en-US" altLang="en-US" sz="32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lnSpc>
                <a:spcPct val="120000"/>
              </a:lnSpc>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pPr>
              <a:lnSpc>
                <a:spcPct val="120000"/>
              </a:lnSpc>
            </a:pPr>
            <a:endParaRPr lang="en-US" altLang="en-US" sz="2800" dirty="0">
              <a:latin typeface="Century Gothic" pitchFamily="28" charset="0"/>
            </a:endParaRPr>
          </a:p>
          <a:p>
            <a:pPr eaLnBrk="1" hangingPunct="1">
              <a:lnSpc>
                <a:spcPct val="120000"/>
              </a:lnSpc>
            </a:pPr>
            <a:endParaRPr lang="en-US" altLang="en-US" sz="2800" dirty="0" smtClean="0">
              <a:latin typeface="Century Gothic" pitchFamily="28" charset="0"/>
            </a:endParaRPr>
          </a:p>
        </p:txBody>
      </p:sp>
      <p:pic>
        <p:nvPicPr>
          <p:cNvPr id="1026" name="Picture 2" descr="ABQ Beautif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572000"/>
            <a:ext cx="1539875" cy="1539875"/>
          </a:xfrm>
          <a:prstGeom prst="rect">
            <a:avLst/>
          </a:prstGeom>
          <a:noFill/>
          <a:ln w="635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98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2 Public Safety – </a:t>
            </a:r>
            <a:r>
              <a:rPr lang="en-US" dirty="0" smtClean="0"/>
              <a:t>AFD, Beth</a:t>
            </a:r>
            <a:r>
              <a:rPr lang="en-US" dirty="0"/>
              <a:t>	</a:t>
            </a:r>
          </a:p>
        </p:txBody>
      </p:sp>
      <p:sp>
        <p:nvSpPr>
          <p:cNvPr id="3" name="Slide Number Placeholder 2"/>
          <p:cNvSpPr>
            <a:spLocks noGrp="1"/>
          </p:cNvSpPr>
          <p:nvPr>
            <p:ph type="sldNum" sz="quarter" idx="12"/>
          </p:nvPr>
        </p:nvSpPr>
        <p:spPr/>
        <p:txBody>
          <a:bodyPr/>
          <a:lstStyle/>
          <a:p>
            <a:fld id="{8CE8B05B-D66A-4700-87E3-F451E890DFAA}" type="slidenum">
              <a:rPr lang="en-US" smtClean="0"/>
              <a:t>39</a:t>
            </a:fld>
            <a:endParaRPr lang="en-US"/>
          </a:p>
        </p:txBody>
      </p:sp>
      <p:sp>
        <p:nvSpPr>
          <p:cNvPr id="4" name="Content Placeholder 3"/>
          <p:cNvSpPr>
            <a:spLocks noGrp="1"/>
          </p:cNvSpPr>
          <p:nvPr>
            <p:ph sz="quarter" idx="1"/>
          </p:nvPr>
        </p:nvSpPr>
        <p:spPr/>
        <p:txBody>
          <a:bodyPr/>
          <a:lstStyle/>
          <a:p>
            <a:pPr marL="0" indent="0" algn="ctr">
              <a:buNone/>
            </a:pPr>
            <a:r>
              <a:rPr lang="en-US" dirty="0"/>
              <a:t>Meeting on February 15, 2017</a:t>
            </a:r>
          </a:p>
          <a:p>
            <a:r>
              <a:rPr lang="en-US" dirty="0"/>
              <a:t>IPC Members &amp; Staff Present</a:t>
            </a:r>
          </a:p>
          <a:p>
            <a:r>
              <a:rPr lang="en-US" dirty="0"/>
              <a:t>Beth Paiz</a:t>
            </a:r>
          </a:p>
          <a:p>
            <a:endParaRPr lang="en-US" dirty="0"/>
          </a:p>
          <a:p>
            <a:r>
              <a:rPr lang="en-US" dirty="0"/>
              <a:t>Stakeholders Present</a:t>
            </a:r>
          </a:p>
          <a:p>
            <a:r>
              <a:rPr lang="en-US" dirty="0"/>
              <a:t>Chief David Downey</a:t>
            </a:r>
          </a:p>
          <a:p>
            <a:r>
              <a:rPr lang="en-US" dirty="0"/>
              <a:t>Deputy Chief Green</a:t>
            </a:r>
          </a:p>
        </p:txBody>
      </p:sp>
    </p:spTree>
    <p:extLst>
      <p:ext uri="{BB962C8B-B14F-4D97-AF65-F5344CB8AC3E}">
        <p14:creationId xmlns:p14="http://schemas.microsoft.com/office/powerpoint/2010/main" val="2843834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eaLnBrk="1" hangingPunct="1"/>
            <a:r>
              <a:rPr lang="en-US" altLang="en-US" b="1" dirty="0" smtClean="0">
                <a:solidFill>
                  <a:schemeClr val="bg2">
                    <a:lumMod val="20000"/>
                    <a:lumOff val="80000"/>
                  </a:schemeClr>
                </a:solidFill>
                <a:effectLst>
                  <a:outerShdw blurRad="38100" dist="38100" dir="2700000" algn="tl">
                    <a:srgbClr val="000000">
                      <a:alpha val="43137"/>
                    </a:srgbClr>
                  </a:outerShdw>
                </a:effectLst>
              </a:rPr>
              <a:t>Goal Relationship</a:t>
            </a:r>
          </a:p>
        </p:txBody>
      </p:sp>
      <p:sp>
        <p:nvSpPr>
          <p:cNvPr id="6148" name="Rectangle 5"/>
          <p:cNvSpPr>
            <a:spLocks noGrp="1" noChangeArrowheads="1"/>
          </p:cNvSpPr>
          <p:nvPr>
            <p:ph type="body" sz="half" idx="4294967295"/>
          </p:nvPr>
        </p:nvSpPr>
        <p:spPr>
          <a:xfrm>
            <a:off x="457200" y="838200"/>
            <a:ext cx="8229600" cy="5105400"/>
          </a:xfrm>
        </p:spPr>
        <p:txBody>
          <a:bodyPr>
            <a:normAutofit fontScale="92500" lnSpcReduction="10000"/>
          </a:bodyPr>
          <a:lstStyle/>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effectLst>
                  <a:outerShdw blurRad="38100" dist="38100" dir="2700000" algn="tl">
                    <a:srgbClr val="000000">
                      <a:alpha val="43137"/>
                    </a:srgbClr>
                  </a:outerShdw>
                </a:effectLst>
              </a:rPr>
              <a:t>Human &amp; Family Development</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Residents </a:t>
            </a:r>
            <a:r>
              <a:rPr lang="en-US" altLang="en-US" dirty="0">
                <a:solidFill>
                  <a:schemeClr val="tx2">
                    <a:lumMod val="50000"/>
                  </a:schemeClr>
                </a:solidFill>
              </a:rPr>
              <a:t>are literate, skilled and educated.</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All </a:t>
            </a:r>
            <a:r>
              <a:rPr lang="en-US" altLang="en-US" dirty="0">
                <a:solidFill>
                  <a:schemeClr val="tx2">
                    <a:lumMod val="50000"/>
                  </a:schemeClr>
                </a:solidFill>
              </a:rPr>
              <a:t>students graduate from high school and are prepared for a career or post-secondary education.</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effectLst>
                  <a:outerShdw blurRad="38100" dist="38100" dir="2700000" algn="tl">
                    <a:srgbClr val="000000">
                      <a:alpha val="43137"/>
                    </a:srgbClr>
                  </a:outerShdw>
                </a:effectLst>
              </a:rPr>
              <a:t>Public Safety</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Public </a:t>
            </a:r>
            <a:r>
              <a:rPr lang="en-US" altLang="en-US" dirty="0">
                <a:solidFill>
                  <a:schemeClr val="tx2">
                    <a:lumMod val="50000"/>
                  </a:schemeClr>
                </a:solidFill>
              </a:rPr>
              <a:t>is </a:t>
            </a:r>
            <a:r>
              <a:rPr lang="en-US" altLang="en-US" dirty="0" smtClean="0">
                <a:solidFill>
                  <a:schemeClr val="tx2">
                    <a:lumMod val="50000"/>
                  </a:schemeClr>
                </a:solidFill>
              </a:rPr>
              <a:t>safe / Public </a:t>
            </a:r>
            <a:r>
              <a:rPr lang="en-US" altLang="en-US" dirty="0">
                <a:solidFill>
                  <a:schemeClr val="tx2">
                    <a:lumMod val="50000"/>
                  </a:schemeClr>
                </a:solidFill>
              </a:rPr>
              <a:t>feels </a:t>
            </a:r>
            <a:r>
              <a:rPr lang="en-US" altLang="en-US" dirty="0" smtClean="0">
                <a:solidFill>
                  <a:schemeClr val="tx2">
                    <a:lumMod val="50000"/>
                  </a:schemeClr>
                </a:solidFill>
              </a:rPr>
              <a:t>safe</a:t>
            </a:r>
            <a:endParaRPr lang="en-US" altLang="en-US" dirty="0">
              <a:solidFill>
                <a:schemeClr val="tx2">
                  <a:lumMod val="50000"/>
                </a:schemeClr>
              </a:solidFill>
            </a:endParaRP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Community </a:t>
            </a:r>
            <a:r>
              <a:rPr lang="en-US" altLang="en-US" dirty="0">
                <a:solidFill>
                  <a:schemeClr val="tx2">
                    <a:lumMod val="50000"/>
                  </a:schemeClr>
                </a:solidFill>
              </a:rPr>
              <a:t>works together for safety.</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effectLst>
                  <a:outerShdw blurRad="38100" dist="38100" dir="2700000" algn="tl">
                    <a:srgbClr val="000000">
                      <a:alpha val="43137"/>
                    </a:srgbClr>
                  </a:outerShdw>
                </a:effectLst>
              </a:rPr>
              <a:t>Sustainable Community Development</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Downtown </a:t>
            </a:r>
            <a:r>
              <a:rPr lang="en-US" altLang="en-US" dirty="0">
                <a:solidFill>
                  <a:schemeClr val="tx2">
                    <a:lumMod val="50000"/>
                  </a:schemeClr>
                </a:solidFill>
              </a:rPr>
              <a:t>area is vital, active, and </a:t>
            </a:r>
            <a:r>
              <a:rPr lang="en-US" altLang="en-US" dirty="0" smtClean="0">
                <a:solidFill>
                  <a:schemeClr val="tx2">
                    <a:lumMod val="50000"/>
                  </a:schemeClr>
                </a:solidFill>
              </a:rPr>
              <a:t>accessible</a:t>
            </a:r>
          </a:p>
          <a:p>
            <a:pPr marL="347663" indent="-347663">
              <a:buClr>
                <a:schemeClr val="tx1"/>
              </a:buClr>
              <a:buSzPct val="80000"/>
              <a:buFont typeface="Wingdings" panose="05000000000000000000" pitchFamily="2" charset="2"/>
              <a:buChar char="v"/>
            </a:pPr>
            <a:r>
              <a:rPr lang="en-US" altLang="en-US" sz="2800" b="1" dirty="0" smtClean="0">
                <a:solidFill>
                  <a:schemeClr val="tx2">
                    <a:lumMod val="50000"/>
                  </a:schemeClr>
                </a:solidFill>
                <a:effectLst>
                  <a:outerShdw blurRad="38100" dist="38100" dir="2700000" algn="tl">
                    <a:srgbClr val="000000">
                      <a:alpha val="43137"/>
                    </a:srgbClr>
                  </a:outerShdw>
                </a:effectLst>
              </a:rPr>
              <a:t>Economic Vitality</a:t>
            </a: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Economy </a:t>
            </a:r>
            <a:r>
              <a:rPr lang="en-US" altLang="en-US" dirty="0">
                <a:solidFill>
                  <a:schemeClr val="tx2">
                    <a:lumMod val="50000"/>
                  </a:schemeClr>
                </a:solidFill>
              </a:rPr>
              <a:t>is vital, prosperous, sustainable, and strategic, based on local </a:t>
            </a:r>
            <a:r>
              <a:rPr lang="en-US" altLang="en-US" dirty="0" smtClean="0">
                <a:solidFill>
                  <a:schemeClr val="tx2">
                    <a:lumMod val="50000"/>
                  </a:schemeClr>
                </a:solidFill>
              </a:rPr>
              <a:t>resources</a:t>
            </a:r>
            <a:endParaRPr lang="en-US" altLang="en-US" dirty="0">
              <a:solidFill>
                <a:schemeClr val="tx2">
                  <a:lumMod val="50000"/>
                </a:schemeClr>
              </a:solidFill>
            </a:endParaRPr>
          </a:p>
          <a:p>
            <a:pPr marL="621983" lvl="1" indent="-347663">
              <a:buClr>
                <a:schemeClr val="tx1"/>
              </a:buClr>
              <a:buSzPct val="80000"/>
              <a:buFont typeface="Wingdings" panose="05000000000000000000" pitchFamily="2" charset="2"/>
              <a:buChar char="v"/>
            </a:pPr>
            <a:r>
              <a:rPr lang="en-US" altLang="en-US" dirty="0" smtClean="0">
                <a:solidFill>
                  <a:schemeClr val="tx2">
                    <a:lumMod val="50000"/>
                  </a:schemeClr>
                </a:solidFill>
              </a:rPr>
              <a:t>Abundant</a:t>
            </a:r>
            <a:r>
              <a:rPr lang="en-US" altLang="en-US" dirty="0">
                <a:solidFill>
                  <a:schemeClr val="tx2">
                    <a:lumMod val="50000"/>
                  </a:schemeClr>
                </a:solidFill>
              </a:rPr>
              <a:t>, competitive employment </a:t>
            </a:r>
            <a:r>
              <a:rPr lang="en-US" altLang="en-US" dirty="0" smtClean="0">
                <a:solidFill>
                  <a:schemeClr val="tx2">
                    <a:lumMod val="50000"/>
                  </a:schemeClr>
                </a:solidFill>
              </a:rPr>
              <a:t>opportunities</a:t>
            </a:r>
          </a:p>
          <a:p>
            <a:pPr marL="274320" lvl="1" indent="0">
              <a:buClr>
                <a:schemeClr val="tx1"/>
              </a:buClr>
              <a:buSzPct val="80000"/>
              <a:buNone/>
            </a:pPr>
            <a:endParaRPr lang="en-US" altLang="en-US" sz="2800" dirty="0" smtClean="0">
              <a:latin typeface="Century Gothic" pitchFamily="28" charset="0"/>
            </a:endParaRPr>
          </a:p>
        </p:txBody>
      </p:sp>
    </p:spTree>
    <p:extLst>
      <p:ext uri="{BB962C8B-B14F-4D97-AF65-F5344CB8AC3E}">
        <p14:creationId xmlns:p14="http://schemas.microsoft.com/office/powerpoint/2010/main" val="2962027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Safety Goal</a:t>
            </a:r>
          </a:p>
        </p:txBody>
      </p:sp>
      <p:sp>
        <p:nvSpPr>
          <p:cNvPr id="3" name="Slide Number Placeholder 2"/>
          <p:cNvSpPr>
            <a:spLocks noGrp="1"/>
          </p:cNvSpPr>
          <p:nvPr>
            <p:ph type="sldNum" sz="quarter" idx="12"/>
          </p:nvPr>
        </p:nvSpPr>
        <p:spPr/>
        <p:txBody>
          <a:bodyPr/>
          <a:lstStyle/>
          <a:p>
            <a:fld id="{8CE8B05B-D66A-4700-87E3-F451E890DFAA}" type="slidenum">
              <a:rPr lang="en-US" smtClean="0"/>
              <a:t>40</a:t>
            </a:fld>
            <a:endParaRPr lang="en-US"/>
          </a:p>
        </p:txBody>
      </p:sp>
      <p:sp>
        <p:nvSpPr>
          <p:cNvPr id="4" name="Content Placeholder 3"/>
          <p:cNvSpPr>
            <a:spLocks noGrp="1"/>
          </p:cNvSpPr>
          <p:nvPr>
            <p:ph sz="quarter" idx="1"/>
          </p:nvPr>
        </p:nvSpPr>
        <p:spPr/>
        <p:txBody>
          <a:bodyPr>
            <a:normAutofit lnSpcReduction="10000"/>
          </a:bodyPr>
          <a:lstStyle/>
          <a:p>
            <a:pPr marL="0" indent="0">
              <a:buNone/>
            </a:pPr>
            <a:r>
              <a:rPr lang="en-US" b="1" dirty="0"/>
              <a:t>Goal Statement</a:t>
            </a:r>
            <a:r>
              <a:rPr lang="en-US" dirty="0"/>
              <a:t>: The public is safe, secure and shares responsibility for maintaining a safe environment.</a:t>
            </a:r>
          </a:p>
          <a:p>
            <a:pPr marL="0" indent="0">
              <a:buNone/>
            </a:pPr>
            <a:r>
              <a:rPr lang="en-US" b="1" dirty="0"/>
              <a:t>Desired Community Condition</a:t>
            </a:r>
            <a:r>
              <a:rPr lang="en-US" dirty="0"/>
              <a:t>:</a:t>
            </a:r>
          </a:p>
          <a:p>
            <a:pPr marL="0" indent="0">
              <a:buNone/>
            </a:pPr>
            <a:r>
              <a:rPr lang="en-US" dirty="0"/>
              <a:t>Average EMS dispatch times – 1.86 minutes</a:t>
            </a:r>
          </a:p>
          <a:p>
            <a:r>
              <a:rPr lang="en-US" dirty="0"/>
              <a:t>Dispatch time is measured from the time APD transfers the call until the truck rolls out of the station.</a:t>
            </a:r>
          </a:p>
          <a:p>
            <a:r>
              <a:rPr lang="en-US" dirty="0"/>
              <a:t>Continuously looking for ways to decrease </a:t>
            </a:r>
            <a:r>
              <a:rPr lang="en-US"/>
              <a:t>response times.</a:t>
            </a:r>
            <a:endParaRPr lang="en-US" dirty="0"/>
          </a:p>
          <a:p>
            <a:r>
              <a:rPr lang="en-US" dirty="0"/>
              <a:t>Dispatch time will increase in the next few years due to increased calls but no increase in staff.</a:t>
            </a:r>
          </a:p>
          <a:p>
            <a:r>
              <a:rPr lang="en-US" dirty="0"/>
              <a:t>Funding for Nurse Advice NM is gone and therefore, personnel will have to field each call with a dispatch process.</a:t>
            </a:r>
          </a:p>
          <a:p>
            <a:pPr marL="0" indent="0">
              <a:buNone/>
            </a:pPr>
            <a:endParaRPr lang="en-US" dirty="0"/>
          </a:p>
          <a:p>
            <a:endParaRPr lang="en-US" dirty="0"/>
          </a:p>
        </p:txBody>
      </p:sp>
    </p:spTree>
    <p:extLst>
      <p:ext uri="{BB962C8B-B14F-4D97-AF65-F5344CB8AC3E}">
        <p14:creationId xmlns:p14="http://schemas.microsoft.com/office/powerpoint/2010/main" val="4157677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533400" y="1295400"/>
            <a:ext cx="8153400" cy="4724400"/>
          </a:xfrm>
          <a:prstGeom prst="rect">
            <a:avLst/>
          </a:prstGeom>
        </p:spPr>
        <p:txBody>
          <a:bodyPr>
            <a:normAutofit fontScale="2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6400" b="1" dirty="0" smtClean="0"/>
              <a:t>Goal Area discussion summary:</a:t>
            </a:r>
          </a:p>
          <a:p>
            <a:pPr lvl="1"/>
            <a:r>
              <a:rPr lang="en-US" sz="6400" dirty="0" smtClean="0"/>
              <a:t>Three Goal 1 DCCs align to UWCNM goals:</a:t>
            </a:r>
          </a:p>
          <a:p>
            <a:pPr lvl="2"/>
            <a:r>
              <a:rPr lang="en-US" sz="6400" dirty="0" smtClean="0"/>
              <a:t>1. Educated, Literate, Skilled Residents.  Both indicators are meaningful.  Possibly add an additional indicator for new degrees, as there is a community goal to add 60,000 degrees by 2020 (Mission: Graduate).  Another possible addition is UW indicator of # of families with a 529 account, as there is evidence that the existence of even a very small account earmarked for education improves the chances that children will continue their education beyond high school.</a:t>
            </a:r>
          </a:p>
          <a:p>
            <a:pPr lvl="3"/>
            <a:r>
              <a:rPr lang="en-US" sz="6400" dirty="0" smtClean="0"/>
              <a:t>We discussed the “two generation” approach to education and training, job training, financial literacy and tax preparation programs funded by UWCNM.  </a:t>
            </a:r>
          </a:p>
          <a:p>
            <a:pPr lvl="3"/>
            <a:r>
              <a:rPr lang="en-US" sz="6400" dirty="0" smtClean="0"/>
              <a:t>Mission Graduate may also have useful indicators for education.</a:t>
            </a:r>
          </a:p>
          <a:p>
            <a:pPr lvl="2"/>
            <a:r>
              <a:rPr lang="en-US" sz="6400" dirty="0" smtClean="0"/>
              <a:t>2. Stable, Economically Secure Families.  </a:t>
            </a:r>
          </a:p>
          <a:p>
            <a:pPr lvl="3"/>
            <a:r>
              <a:rPr lang="en-US" sz="6400" dirty="0" smtClean="0"/>
              <a:t>Current indicator is OK, but may find more useful measures and peer/national data by using UW indicator of # of families at 200% of poverty level. </a:t>
            </a:r>
          </a:p>
          <a:p>
            <a:pPr lvl="3"/>
            <a:r>
              <a:rPr lang="en-US" sz="6400" dirty="0" smtClean="0"/>
              <a:t>“Number unbanked” may also be a good indicator for this DCC, with peer and national data available.</a:t>
            </a:r>
          </a:p>
          <a:p>
            <a:pPr lvl="3"/>
            <a:r>
              <a:rPr lang="en-US" sz="6400" dirty="0" smtClean="0"/>
              <a:t>In June, UWCNM will release its new Impact Agenda which may have additional indicators for both homelessness (especially family homelessness) and poverty.  IPC should follow up after UWCNM Board approval of Agenda.</a:t>
            </a:r>
          </a:p>
          <a:p>
            <a:pPr lvl="2"/>
            <a:r>
              <a:rPr lang="en-US" sz="6400" dirty="0" smtClean="0"/>
              <a:t>3. Affordable Housing.  UW does not use the indicators we are currently reporting.  Albuquerque Community Fund has a housing initiative underway, and we should meet with them to discuss goals, programs and indicators.</a:t>
            </a:r>
          </a:p>
          <a:p>
            <a:endParaRPr lang="en-US" sz="5600" dirty="0" smtClean="0"/>
          </a:p>
          <a:p>
            <a:r>
              <a:rPr lang="en-US" sz="5600" dirty="0" smtClean="0"/>
              <a:t> </a:t>
            </a:r>
          </a:p>
          <a:p>
            <a:r>
              <a:rPr lang="en-US" sz="2800" dirty="0" smtClean="0"/>
              <a:t> </a:t>
            </a:r>
            <a:endParaRPr lang="en-US" sz="2400" dirty="0" smtClean="0"/>
          </a:p>
          <a:p>
            <a:r>
              <a:rPr lang="en-US" sz="2800" dirty="0" smtClean="0"/>
              <a:t> </a:t>
            </a:r>
            <a:endParaRPr lang="en-US" sz="2400" dirty="0" smtClean="0"/>
          </a:p>
          <a:p>
            <a:r>
              <a:rPr lang="en-US" sz="2800" dirty="0" smtClean="0"/>
              <a:t> </a:t>
            </a:r>
            <a:endParaRPr lang="en-US" sz="2400" dirty="0" smtClean="0"/>
          </a:p>
          <a:p>
            <a:r>
              <a:rPr lang="en-US" sz="2800" dirty="0" smtClean="0"/>
              <a:t> </a:t>
            </a:r>
            <a:endParaRPr lang="en-US" sz="2400" dirty="0" smtClean="0"/>
          </a:p>
          <a:p>
            <a:r>
              <a:rPr lang="en-US" sz="2800" dirty="0" smtClean="0"/>
              <a:t> </a:t>
            </a:r>
            <a:endParaRPr lang="en-US" sz="2400" dirty="0" smtClean="0"/>
          </a:p>
          <a:p>
            <a:endParaRPr lang="en-US" sz="3600" b="1" dirty="0">
              <a:solidFill>
                <a:schemeClr val="bg2">
                  <a:lumMod val="20000"/>
                  <a:lumOff val="80000"/>
                </a:schemeClr>
              </a:solidFill>
              <a:effectLst>
                <a:outerShdw blurRad="38100" dist="38100" dir="2700000" algn="tl">
                  <a:srgbClr val="000000">
                    <a:alpha val="43137"/>
                  </a:srgbClr>
                </a:outerShdw>
              </a:effectLst>
              <a:latin typeface="+mj-lt"/>
              <a:ea typeface="+mj-ea"/>
              <a:cs typeface="+mj-cs"/>
            </a:endParaRPr>
          </a:p>
        </p:txBody>
      </p:sp>
      <p:sp>
        <p:nvSpPr>
          <p:cNvPr id="8" name="TextBox 7"/>
          <p:cNvSpPr txBox="1"/>
          <p:nvPr/>
        </p:nvSpPr>
        <p:spPr>
          <a:xfrm>
            <a:off x="228600" y="381000"/>
            <a:ext cx="8458200" cy="769441"/>
          </a:xfrm>
          <a:prstGeom prst="rect">
            <a:avLst/>
          </a:prstGeom>
          <a:noFill/>
        </p:spPr>
        <p:txBody>
          <a:bodyPr wrap="square" rtlCol="0">
            <a:spAutoFit/>
          </a:bodyPr>
          <a:lstStyle/>
          <a:p>
            <a:pPr algn="ctr"/>
            <a:r>
              <a:rPr lang="en-US" sz="2800" dirty="0"/>
              <a:t>Human &amp; Family Development: </a:t>
            </a:r>
            <a:r>
              <a:rPr lang="en-US" sz="2800" dirty="0" smtClean="0"/>
              <a:t>UWCNM</a:t>
            </a:r>
            <a:r>
              <a:rPr lang="en-US" sz="2000" dirty="0"/>
              <a:t/>
            </a:r>
            <a:br>
              <a:rPr lang="en-US" sz="2000" dirty="0"/>
            </a:br>
            <a:r>
              <a:rPr lang="en-US" sz="1600" dirty="0"/>
              <a:t>Jennifer </a:t>
            </a:r>
            <a:r>
              <a:rPr lang="en-US" sz="1600" dirty="0" err="1"/>
              <a:t>Mastripolito</a:t>
            </a:r>
            <a:r>
              <a:rPr lang="en-US" sz="1600" dirty="0"/>
              <a:t>, UWCNM VP of Community Impact; Dawn Reed, IPC; Ari Macpherson Herring, IPC</a:t>
            </a:r>
          </a:p>
        </p:txBody>
      </p:sp>
    </p:spTree>
    <p:extLst>
      <p:ext uri="{BB962C8B-B14F-4D97-AF65-F5344CB8AC3E}">
        <p14:creationId xmlns:p14="http://schemas.microsoft.com/office/powerpoint/2010/main" val="2110856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8001000" cy="3970318"/>
          </a:xfrm>
          <a:prstGeom prst="rect">
            <a:avLst/>
          </a:prstGeom>
          <a:noFill/>
        </p:spPr>
        <p:txBody>
          <a:bodyPr wrap="square" rtlCol="0">
            <a:spAutoFit/>
          </a:bodyPr>
          <a:lstStyle/>
          <a:p>
            <a:pPr marL="285750" indent="-285750">
              <a:buFont typeface="Arial" charset="0"/>
              <a:buChar char="•"/>
            </a:pPr>
            <a:r>
              <a:rPr lang="en-US" dirty="0" smtClean="0">
                <a:solidFill>
                  <a:srgbClr val="2F2B20"/>
                </a:solidFill>
                <a:latin typeface="Perpetua" charset="0"/>
              </a:rPr>
              <a:t>Job </a:t>
            </a:r>
            <a:r>
              <a:rPr lang="en-US" dirty="0">
                <a:solidFill>
                  <a:srgbClr val="2F2B20"/>
                </a:solidFill>
                <a:latin typeface="Perpetua" charset="0"/>
              </a:rPr>
              <a:t>Creation DCC in Goal 6 has some alignment with UWCNM goals in the area of Family Stability.  See 1a.i.1 above.  Tax preparation process can include opening a bank account and funding emergency and educational accounts at the time the tax refund is received.</a:t>
            </a:r>
          </a:p>
          <a:p>
            <a:pPr marL="285750" indent="-285750">
              <a:buFont typeface="Arial" charset="0"/>
              <a:buChar char="•"/>
            </a:pPr>
            <a:r>
              <a:rPr lang="en-US" dirty="0">
                <a:solidFill>
                  <a:srgbClr val="2F2B20"/>
                </a:solidFill>
                <a:latin typeface="Perpetua" charset="0"/>
              </a:rPr>
              <a:t>Goal 7, DCC Community Engagement &amp; Giving:</a:t>
            </a:r>
          </a:p>
          <a:p>
            <a:pPr marL="742950" lvl="1" indent="-285750">
              <a:buFont typeface="Arial" charset="0"/>
              <a:buChar char="•"/>
            </a:pPr>
            <a:r>
              <a:rPr lang="en-US" dirty="0">
                <a:solidFill>
                  <a:srgbClr val="2F2B20"/>
                </a:solidFill>
                <a:latin typeface="Perpetua" charset="0"/>
              </a:rPr>
              <a:t>There are a number of issues with the current indicator of Community Fund donation dollars.  </a:t>
            </a:r>
          </a:p>
          <a:p>
            <a:pPr marL="1200150" lvl="2" indent="-285750">
              <a:buFont typeface="Arial" charset="0"/>
              <a:buChar char="•"/>
            </a:pPr>
            <a:r>
              <a:rPr lang="en-US" dirty="0">
                <a:solidFill>
                  <a:srgbClr val="2F2B20"/>
                </a:solidFill>
                <a:latin typeface="Perpetua" charset="0"/>
              </a:rPr>
              <a:t>Right now this includes donors in the 4-county region, and donations to NPOs in Albuquerque that provide services in the same region.  If we are measuring philanthropy, then all donations would be a good indicator, whether or not they went to city programs or not.</a:t>
            </a:r>
          </a:p>
          <a:p>
            <a:pPr marL="1200150" lvl="2" indent="-285750">
              <a:buFont typeface="Arial" charset="0"/>
              <a:buChar char="•"/>
            </a:pPr>
            <a:r>
              <a:rPr lang="en-US" dirty="0">
                <a:solidFill>
                  <a:srgbClr val="2F2B20"/>
                </a:solidFill>
                <a:latin typeface="Perpetua" charset="0"/>
              </a:rPr>
              <a:t>Current indicator does not include Albuquerque Community Fund (ACF) donations, so understates giving.</a:t>
            </a:r>
          </a:p>
          <a:p>
            <a:pPr marL="1200150" lvl="2" indent="-285750">
              <a:buFont typeface="Arial" charset="0"/>
              <a:buChar char="•"/>
            </a:pPr>
            <a:r>
              <a:rPr lang="en-US" dirty="0">
                <a:solidFill>
                  <a:srgbClr val="2F2B20"/>
                </a:solidFill>
                <a:latin typeface="Perpetua" charset="0"/>
              </a:rPr>
              <a:t>Volunteerism is another indicator that is currently not being collected at UWCNM, but the CNPE could add to their </a:t>
            </a:r>
            <a:r>
              <a:rPr lang="en-US" dirty="0" smtClean="0">
                <a:solidFill>
                  <a:srgbClr val="2F2B20"/>
                </a:solidFill>
                <a:latin typeface="Perpetua" charset="0"/>
              </a:rPr>
              <a:t>survey.</a:t>
            </a:r>
          </a:p>
        </p:txBody>
      </p:sp>
      <p:sp>
        <p:nvSpPr>
          <p:cNvPr id="3" name="TextBox 2"/>
          <p:cNvSpPr txBox="1"/>
          <p:nvPr/>
        </p:nvSpPr>
        <p:spPr>
          <a:xfrm>
            <a:off x="3429000" y="685800"/>
            <a:ext cx="2667000" cy="461665"/>
          </a:xfrm>
          <a:prstGeom prst="rect">
            <a:avLst/>
          </a:prstGeom>
          <a:noFill/>
        </p:spPr>
        <p:txBody>
          <a:bodyPr wrap="square" rtlCol="0">
            <a:spAutoFit/>
          </a:bodyPr>
          <a:lstStyle/>
          <a:p>
            <a:r>
              <a:rPr lang="en-US" sz="2400" dirty="0" smtClean="0"/>
              <a:t>UWCNM Continued</a:t>
            </a:r>
            <a:endParaRPr lang="en-US" sz="2400" dirty="0"/>
          </a:p>
        </p:txBody>
      </p:sp>
    </p:spTree>
    <p:extLst>
      <p:ext uri="{BB962C8B-B14F-4D97-AF65-F5344CB8AC3E}">
        <p14:creationId xmlns:p14="http://schemas.microsoft.com/office/powerpoint/2010/main" val="2221642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8305800" cy="2585323"/>
          </a:xfrm>
          <a:prstGeom prst="rect">
            <a:avLst/>
          </a:prstGeom>
          <a:noFill/>
        </p:spPr>
        <p:txBody>
          <a:bodyPr wrap="square" rtlCol="0">
            <a:spAutoFit/>
          </a:bodyPr>
          <a:lstStyle/>
          <a:p>
            <a:pPr lvl="0"/>
            <a:r>
              <a:rPr lang="en-US" dirty="0"/>
              <a:t>Potential IPC actions:</a:t>
            </a:r>
            <a:endParaRPr lang="en-US" sz="1600" dirty="0"/>
          </a:p>
          <a:p>
            <a:pPr marL="742950" lvl="1" indent="-285750">
              <a:buFont typeface="Arial" charset="0"/>
              <a:buChar char="•"/>
            </a:pPr>
            <a:r>
              <a:rPr lang="en-US" dirty="0"/>
              <a:t>Invite community members such as Bill </a:t>
            </a:r>
            <a:r>
              <a:rPr lang="en-US" dirty="0" smtClean="0"/>
              <a:t>Jordan (NM Voices for Children) </a:t>
            </a:r>
            <a:r>
              <a:rPr lang="en-US" dirty="0"/>
              <a:t>and Ona </a:t>
            </a:r>
            <a:r>
              <a:rPr lang="en-US" dirty="0" smtClean="0"/>
              <a:t>Porter (Prosperity Works) </a:t>
            </a:r>
            <a:r>
              <a:rPr lang="en-US" dirty="0"/>
              <a:t>to review the Progress Report and speak to the IPC in person.</a:t>
            </a:r>
            <a:endParaRPr lang="en-US" sz="1600" dirty="0"/>
          </a:p>
          <a:p>
            <a:pPr marL="742950" lvl="1" indent="-285750">
              <a:buFont typeface="Arial" charset="0"/>
              <a:buChar char="•"/>
            </a:pPr>
            <a:r>
              <a:rPr lang="en-US" dirty="0"/>
              <a:t>Meet with ACF to improve Goal 1 (Housing) and Goal 7 (Giving) DCCs and indicators</a:t>
            </a:r>
            <a:endParaRPr lang="en-US" sz="1600" dirty="0"/>
          </a:p>
          <a:p>
            <a:pPr marL="742950" lvl="1" indent="-285750">
              <a:buFont typeface="Arial" charset="0"/>
              <a:buChar char="•"/>
            </a:pPr>
            <a:r>
              <a:rPr lang="en-US" dirty="0"/>
              <a:t>Follow up with </a:t>
            </a:r>
            <a:r>
              <a:rPr lang="en-US" dirty="0" smtClean="0"/>
              <a:t>Center for Nonprofit Excellence </a:t>
            </a:r>
            <a:r>
              <a:rPr lang="en-US" dirty="0"/>
              <a:t>on changing survey</a:t>
            </a:r>
            <a:endParaRPr lang="en-US" sz="1600" dirty="0"/>
          </a:p>
          <a:p>
            <a:pPr marL="742950" lvl="1" indent="-285750">
              <a:buFont typeface="Arial" charset="0"/>
              <a:buChar char="•"/>
            </a:pPr>
            <a:r>
              <a:rPr lang="en-US" dirty="0"/>
              <a:t>Follow up with Voices for Children and Prosperity Works</a:t>
            </a:r>
            <a:endParaRPr lang="en-US" sz="1600" dirty="0"/>
          </a:p>
          <a:p>
            <a:pPr marL="742950" lvl="1" indent="-285750">
              <a:buFont typeface="Arial" charset="0"/>
              <a:buChar char="•"/>
            </a:pPr>
            <a:r>
              <a:rPr lang="en-US" dirty="0"/>
              <a:t>Follow up with Jennifer in July after Impact Agenda is released</a:t>
            </a:r>
            <a:endParaRPr lang="en-US" sz="1600" dirty="0"/>
          </a:p>
          <a:p>
            <a:pPr marL="742950" lvl="1" indent="-285750">
              <a:buFont typeface="Arial" charset="0"/>
              <a:buChar char="•"/>
            </a:pPr>
            <a:r>
              <a:rPr lang="en-US" dirty="0"/>
              <a:t>Follow up with Angelo </a:t>
            </a:r>
            <a:r>
              <a:rPr lang="en-US" dirty="0" smtClean="0"/>
              <a:t>Gonzales of </a:t>
            </a:r>
            <a:r>
              <a:rPr lang="en-US" dirty="0"/>
              <a:t>Mission Graduate to improve Goal 1 (Education) </a:t>
            </a:r>
            <a:r>
              <a:rPr lang="en-US" dirty="0" err="1"/>
              <a:t>Dccs</a:t>
            </a:r>
            <a:r>
              <a:rPr lang="en-US" dirty="0"/>
              <a:t> and indicators.</a:t>
            </a:r>
            <a:endParaRPr lang="en-US" sz="1600" dirty="0"/>
          </a:p>
        </p:txBody>
      </p:sp>
      <p:sp>
        <p:nvSpPr>
          <p:cNvPr id="3" name="TextBox 2"/>
          <p:cNvSpPr txBox="1"/>
          <p:nvPr/>
        </p:nvSpPr>
        <p:spPr>
          <a:xfrm>
            <a:off x="3429000" y="685800"/>
            <a:ext cx="2667000" cy="461665"/>
          </a:xfrm>
          <a:prstGeom prst="rect">
            <a:avLst/>
          </a:prstGeom>
          <a:noFill/>
        </p:spPr>
        <p:txBody>
          <a:bodyPr wrap="square" rtlCol="0">
            <a:spAutoFit/>
          </a:bodyPr>
          <a:lstStyle/>
          <a:p>
            <a:r>
              <a:rPr lang="en-US" sz="2400" dirty="0" smtClean="0"/>
              <a:t>UWCNM Continued</a:t>
            </a:r>
            <a:endParaRPr lang="en-US" sz="2400" dirty="0"/>
          </a:p>
        </p:txBody>
      </p:sp>
    </p:spTree>
    <p:extLst>
      <p:ext uri="{BB962C8B-B14F-4D97-AF65-F5344CB8AC3E}">
        <p14:creationId xmlns:p14="http://schemas.microsoft.com/office/powerpoint/2010/main" val="3923329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smtClean="0">
                <a:solidFill>
                  <a:schemeClr val="bg2">
                    <a:lumMod val="20000"/>
                    <a:lumOff val="80000"/>
                  </a:schemeClr>
                </a:solidFill>
                <a:effectLst>
                  <a:outerShdw blurRad="38100" dist="38100" dir="2700000" algn="tl">
                    <a:srgbClr val="000000">
                      <a:alpha val="43137"/>
                    </a:srgbClr>
                  </a:outerShdw>
                </a:effectLst>
              </a:rPr>
              <a:t>Strategic Planning</a:t>
            </a:r>
          </a:p>
        </p:txBody>
      </p:sp>
      <p:sp>
        <p:nvSpPr>
          <p:cNvPr id="6148" name="Rectangle 5"/>
          <p:cNvSpPr>
            <a:spLocks noGrp="1" noChangeArrowheads="1"/>
          </p:cNvSpPr>
          <p:nvPr>
            <p:ph type="body" sz="half" idx="4294967295"/>
          </p:nvPr>
        </p:nvSpPr>
        <p:spPr>
          <a:xfrm>
            <a:off x="489045" y="914400"/>
            <a:ext cx="8229600" cy="5029200"/>
          </a:xfrm>
        </p:spPr>
        <p:txBody>
          <a:bodyPr>
            <a:normAutofit lnSpcReduction="10000"/>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Developed Strategic Plan in 2016 – </a:t>
            </a:r>
            <a:r>
              <a:rPr lang="en-US" altLang="en-US" sz="3200" i="1" dirty="0" smtClean="0">
                <a:solidFill>
                  <a:schemeClr val="tx2">
                    <a:lumMod val="50000"/>
                  </a:schemeClr>
                </a:solidFill>
              </a:rPr>
              <a:t>Building a Stronger New Mexico Together</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Good alignment between desired community conditions to ACC goals – 3 BIG Issues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Education (world class education)</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Public Safety (every citizen feels safe)</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Downtown Development </a:t>
            </a:r>
            <a:r>
              <a:rPr lang="en-US" altLang="en-US" sz="2600" dirty="0" smtClean="0">
                <a:solidFill>
                  <a:schemeClr val="tx2">
                    <a:lumMod val="50000"/>
                  </a:schemeClr>
                </a:solidFill>
              </a:rPr>
              <a:t>(robust and thriving downtown)</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Focus on these 3 issues will strengthen the economy, foster competition, and create more jobs</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Determining metrics is the next step…</a:t>
            </a: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3752693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smtClean="0">
                <a:solidFill>
                  <a:schemeClr val="bg2">
                    <a:lumMod val="20000"/>
                    <a:lumOff val="80000"/>
                  </a:schemeClr>
                </a:solidFill>
                <a:effectLst>
                  <a:outerShdw blurRad="38100" dist="38100" dir="2700000" algn="tl">
                    <a:srgbClr val="000000">
                      <a:alpha val="43137"/>
                    </a:srgbClr>
                  </a:outerShdw>
                </a:effectLst>
              </a:rPr>
              <a:t>Sector Advocacy</a:t>
            </a:r>
          </a:p>
        </p:txBody>
      </p:sp>
      <p:sp>
        <p:nvSpPr>
          <p:cNvPr id="6148" name="Rectangle 5"/>
          <p:cNvSpPr>
            <a:spLocks noGrp="1" noChangeArrowheads="1"/>
          </p:cNvSpPr>
          <p:nvPr>
            <p:ph type="body" sz="half" idx="4294967295"/>
          </p:nvPr>
        </p:nvSpPr>
        <p:spPr>
          <a:xfrm>
            <a:off x="489045" y="914400"/>
            <a:ext cx="8229600" cy="5105400"/>
          </a:xfrm>
        </p:spPr>
        <p:txBody>
          <a:bodyPr>
            <a:normAutofit fontScale="85000" lnSpcReduction="20000"/>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Sector Advocacy Teams</a:t>
            </a:r>
          </a:p>
          <a:p>
            <a:pPr marL="788670" lvl="1" indent="-514350">
              <a:buClr>
                <a:schemeClr val="tx1"/>
              </a:buClr>
              <a:buSzPct val="80000"/>
              <a:buFont typeface="+mj-lt"/>
              <a:buAutoNum type="arabicPeriod"/>
            </a:pPr>
            <a:r>
              <a:rPr lang="en-US" altLang="en-US" sz="3000" dirty="0" smtClean="0">
                <a:solidFill>
                  <a:schemeClr val="tx2">
                    <a:lumMod val="50000"/>
                  </a:schemeClr>
                </a:solidFill>
              </a:rPr>
              <a:t>Financial </a:t>
            </a:r>
            <a:r>
              <a:rPr lang="en-US" altLang="en-US" sz="3000" dirty="0">
                <a:solidFill>
                  <a:schemeClr val="tx2">
                    <a:lumMod val="50000"/>
                  </a:schemeClr>
                </a:solidFill>
              </a:rPr>
              <a:t>and Financial Services </a:t>
            </a:r>
          </a:p>
          <a:p>
            <a:pPr marL="788670" lvl="1" indent="-514350">
              <a:buClr>
                <a:schemeClr val="tx1"/>
              </a:buClr>
              <a:buSzPct val="80000"/>
              <a:buFont typeface="+mj-lt"/>
              <a:buAutoNum type="arabicPeriod"/>
            </a:pPr>
            <a:r>
              <a:rPr lang="en-US" altLang="en-US" sz="3000" dirty="0" smtClean="0">
                <a:solidFill>
                  <a:schemeClr val="tx2">
                    <a:lumMod val="50000"/>
                  </a:schemeClr>
                </a:solidFill>
              </a:rPr>
              <a:t>Tourism </a:t>
            </a:r>
            <a:r>
              <a:rPr lang="en-US" altLang="en-US" sz="3000" dirty="0">
                <a:solidFill>
                  <a:schemeClr val="tx2">
                    <a:lumMod val="50000"/>
                  </a:schemeClr>
                </a:solidFill>
              </a:rPr>
              <a:t>and Hospitality </a:t>
            </a:r>
          </a:p>
          <a:p>
            <a:pPr marL="788670" lvl="1" indent="-514350">
              <a:buClr>
                <a:schemeClr val="tx1"/>
              </a:buClr>
              <a:buSzPct val="80000"/>
              <a:buFont typeface="+mj-lt"/>
              <a:buAutoNum type="arabicPeriod"/>
            </a:pPr>
            <a:r>
              <a:rPr lang="en-US" altLang="en-US" sz="3000" dirty="0" smtClean="0">
                <a:solidFill>
                  <a:schemeClr val="tx2">
                    <a:lumMod val="50000"/>
                  </a:schemeClr>
                </a:solidFill>
              </a:rPr>
              <a:t>Healthcare </a:t>
            </a:r>
            <a:endParaRPr lang="en-US" altLang="en-US" sz="3000" dirty="0">
              <a:solidFill>
                <a:schemeClr val="tx2">
                  <a:lumMod val="50000"/>
                </a:schemeClr>
              </a:solidFill>
            </a:endParaRPr>
          </a:p>
          <a:p>
            <a:pPr marL="788670" lvl="1" indent="-514350">
              <a:buClr>
                <a:schemeClr val="tx1"/>
              </a:buClr>
              <a:buSzPct val="80000"/>
              <a:buFont typeface="+mj-lt"/>
              <a:buAutoNum type="arabicPeriod"/>
            </a:pPr>
            <a:r>
              <a:rPr lang="en-US" altLang="en-US" sz="3000" dirty="0" smtClean="0">
                <a:solidFill>
                  <a:schemeClr val="tx2">
                    <a:lumMod val="50000"/>
                  </a:schemeClr>
                </a:solidFill>
              </a:rPr>
              <a:t>Manufacturing </a:t>
            </a:r>
            <a:endParaRPr lang="en-US" altLang="en-US" sz="3000" dirty="0">
              <a:solidFill>
                <a:schemeClr val="tx2">
                  <a:lumMod val="50000"/>
                </a:schemeClr>
              </a:solidFill>
            </a:endParaRPr>
          </a:p>
          <a:p>
            <a:pPr marL="788670" lvl="1" indent="-514350">
              <a:buClr>
                <a:schemeClr val="tx1"/>
              </a:buClr>
              <a:buSzPct val="80000"/>
              <a:buFont typeface="+mj-lt"/>
              <a:buAutoNum type="arabicPeriod"/>
            </a:pPr>
            <a:r>
              <a:rPr lang="en-US" altLang="en-US" sz="3000" dirty="0" smtClean="0">
                <a:solidFill>
                  <a:schemeClr val="tx2">
                    <a:lumMod val="50000"/>
                  </a:schemeClr>
                </a:solidFill>
              </a:rPr>
              <a:t>Professional </a:t>
            </a:r>
            <a:r>
              <a:rPr lang="en-US" altLang="en-US" sz="3000" dirty="0">
                <a:solidFill>
                  <a:schemeClr val="tx2">
                    <a:lumMod val="50000"/>
                  </a:schemeClr>
                </a:solidFill>
              </a:rPr>
              <a:t>Services </a:t>
            </a:r>
          </a:p>
          <a:p>
            <a:pPr marL="788670" lvl="1" indent="-514350">
              <a:buClr>
                <a:schemeClr val="tx1"/>
              </a:buClr>
              <a:buSzPct val="80000"/>
              <a:buFont typeface="+mj-lt"/>
              <a:buAutoNum type="arabicPeriod"/>
            </a:pPr>
            <a:r>
              <a:rPr lang="en-US" altLang="en-US" sz="3000" dirty="0" smtClean="0">
                <a:solidFill>
                  <a:schemeClr val="tx2">
                    <a:lumMod val="50000"/>
                  </a:schemeClr>
                </a:solidFill>
              </a:rPr>
              <a:t>Entrepreneurs </a:t>
            </a:r>
            <a:endParaRPr lang="en-US" altLang="en-US" sz="3000" dirty="0">
              <a:solidFill>
                <a:schemeClr val="tx2">
                  <a:lumMod val="50000"/>
                </a:schemeClr>
              </a:solidFill>
            </a:endParaRPr>
          </a:p>
          <a:p>
            <a:pPr marL="788670" lvl="1" indent="-514350">
              <a:buClr>
                <a:schemeClr val="tx1"/>
              </a:buClr>
              <a:buSzPct val="80000"/>
              <a:buFont typeface="+mj-lt"/>
              <a:buAutoNum type="arabicPeriod"/>
            </a:pPr>
            <a:r>
              <a:rPr lang="en-US" altLang="en-US" sz="3000" dirty="0" smtClean="0">
                <a:solidFill>
                  <a:schemeClr val="tx2">
                    <a:lumMod val="50000"/>
                  </a:schemeClr>
                </a:solidFill>
              </a:rPr>
              <a:t>Retail/Service </a:t>
            </a:r>
            <a:endParaRPr lang="en-US" altLang="en-US" sz="3000" dirty="0">
              <a:solidFill>
                <a:schemeClr val="tx2">
                  <a:lumMod val="50000"/>
                </a:schemeClr>
              </a:solidFill>
            </a:endParaRPr>
          </a:p>
          <a:p>
            <a:pPr marL="788670" lvl="1" indent="-514350">
              <a:buClr>
                <a:schemeClr val="tx1"/>
              </a:buClr>
              <a:buSzPct val="80000"/>
              <a:buFont typeface="+mj-lt"/>
              <a:buAutoNum type="arabicPeriod"/>
            </a:pPr>
            <a:r>
              <a:rPr lang="en-US" altLang="en-US" sz="3000" dirty="0" smtClean="0">
                <a:solidFill>
                  <a:schemeClr val="tx2">
                    <a:lumMod val="50000"/>
                  </a:schemeClr>
                </a:solidFill>
              </a:rPr>
              <a:t>Developers/realtors/contractors </a:t>
            </a:r>
            <a:endParaRPr lang="en-US" altLang="en-US" sz="3000" dirty="0">
              <a:solidFill>
                <a:schemeClr val="tx2">
                  <a:lumMod val="50000"/>
                </a:schemeClr>
              </a:solidFill>
            </a:endParaRP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Work </a:t>
            </a:r>
            <a:r>
              <a:rPr lang="en-US" altLang="en-US" sz="3200" dirty="0">
                <a:solidFill>
                  <a:schemeClr val="tx2">
                    <a:lumMod val="50000"/>
                  </a:schemeClr>
                </a:solidFill>
              </a:rPr>
              <a:t>to develop recommendations </a:t>
            </a:r>
            <a:r>
              <a:rPr lang="en-US" altLang="en-US" sz="3200" dirty="0" smtClean="0">
                <a:solidFill>
                  <a:schemeClr val="tx2">
                    <a:lumMod val="50000"/>
                  </a:schemeClr>
                </a:solidFill>
              </a:rPr>
              <a:t>for ACC’s advocacy efforts that will help these sectors grow and prosper</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Monitor </a:t>
            </a:r>
            <a:r>
              <a:rPr lang="en-US" altLang="en-US" sz="3200" dirty="0">
                <a:solidFill>
                  <a:schemeClr val="tx2">
                    <a:lumMod val="50000"/>
                  </a:schemeClr>
                </a:solidFill>
              </a:rPr>
              <a:t>and advocate for those issues before local, county, and federal government</a:t>
            </a:r>
          </a:p>
          <a:p>
            <a:pPr marL="347663" indent="-347663">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735701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smtClean="0">
                <a:solidFill>
                  <a:schemeClr val="bg2">
                    <a:lumMod val="20000"/>
                    <a:lumOff val="80000"/>
                  </a:schemeClr>
                </a:solidFill>
                <a:effectLst>
                  <a:outerShdw blurRad="38100" dist="38100" dir="2700000" algn="tl">
                    <a:srgbClr val="000000">
                      <a:alpha val="43137"/>
                    </a:srgbClr>
                  </a:outerShdw>
                </a:effectLst>
              </a:rPr>
              <a:t>Connection Advocacy Network</a:t>
            </a:r>
          </a:p>
        </p:txBody>
      </p:sp>
      <p:sp>
        <p:nvSpPr>
          <p:cNvPr id="6148" name="Rectangle 5"/>
          <p:cNvSpPr>
            <a:spLocks noGrp="1" noChangeArrowheads="1"/>
          </p:cNvSpPr>
          <p:nvPr>
            <p:ph type="body" sz="half" idx="4294967295"/>
          </p:nvPr>
        </p:nvSpPr>
        <p:spPr>
          <a:xfrm>
            <a:off x="489045" y="914400"/>
            <a:ext cx="8229600" cy="5029200"/>
          </a:xfrm>
        </p:spPr>
        <p:txBody>
          <a:bodyPr>
            <a:normAutofit/>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Advocate on behalf of and providing opportunities for the community</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Guide ACC’s efforts toward cohesive messaging and branding</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Develop </a:t>
            </a:r>
            <a:r>
              <a:rPr lang="en-US" altLang="en-US" sz="3200" dirty="0">
                <a:solidFill>
                  <a:schemeClr val="tx2">
                    <a:lumMod val="50000"/>
                  </a:schemeClr>
                </a:solidFill>
              </a:rPr>
              <a:t>a strong economic development communications plan for the </a:t>
            </a:r>
            <a:r>
              <a:rPr lang="en-US" altLang="en-US" sz="3200" dirty="0" smtClean="0">
                <a:solidFill>
                  <a:schemeClr val="tx2">
                    <a:lumMod val="50000"/>
                  </a:schemeClr>
                </a:solidFill>
              </a:rPr>
              <a:t>ACC through </a:t>
            </a:r>
            <a:r>
              <a:rPr lang="en-US" altLang="en-US" sz="3200" dirty="0">
                <a:solidFill>
                  <a:schemeClr val="tx2">
                    <a:lumMod val="50000"/>
                  </a:schemeClr>
                </a:solidFill>
              </a:rPr>
              <a:t>publications, communications and social </a:t>
            </a:r>
            <a:r>
              <a:rPr lang="en-US" altLang="en-US" sz="3200" dirty="0" smtClean="0">
                <a:solidFill>
                  <a:schemeClr val="tx2">
                    <a:lumMod val="50000"/>
                  </a:schemeClr>
                </a:solidFill>
              </a:rPr>
              <a:t>media</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Track progress, provide scorecard on the 3 BIG issues</a:t>
            </a:r>
            <a:endParaRPr lang="en-US" altLang="en-US" sz="3200" dirty="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378270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smtClean="0">
                <a:solidFill>
                  <a:schemeClr val="bg2">
                    <a:lumMod val="20000"/>
                    <a:lumOff val="80000"/>
                  </a:schemeClr>
                </a:solidFill>
                <a:effectLst>
                  <a:outerShdw blurRad="38100" dist="38100" dir="2700000" algn="tl">
                    <a:srgbClr val="000000">
                      <a:alpha val="43137"/>
                    </a:srgbClr>
                  </a:outerShdw>
                </a:effectLst>
              </a:rPr>
              <a:t>Cities they Aspire Towards</a:t>
            </a:r>
          </a:p>
        </p:txBody>
      </p:sp>
      <p:sp>
        <p:nvSpPr>
          <p:cNvPr id="6148" name="Rectangle 5"/>
          <p:cNvSpPr>
            <a:spLocks noGrp="1" noChangeArrowheads="1"/>
          </p:cNvSpPr>
          <p:nvPr>
            <p:ph type="body" sz="half" idx="4294967295"/>
          </p:nvPr>
        </p:nvSpPr>
        <p:spPr>
          <a:xfrm>
            <a:off x="489045" y="914400"/>
            <a:ext cx="8229600" cy="5029200"/>
          </a:xfrm>
        </p:spPr>
        <p:txBody>
          <a:bodyPr>
            <a:normAutofit/>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Denver</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Oklahoma</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Fund created for downtown</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Tax of 1 cent on the dollar</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List of to do projects</a:t>
            </a:r>
          </a:p>
          <a:p>
            <a:pPr marL="621983" lvl="1" indent="-347663">
              <a:buClr>
                <a:schemeClr val="tx1"/>
              </a:buClr>
              <a:buSzPct val="80000"/>
              <a:buFont typeface="Wingdings" panose="05000000000000000000" pitchFamily="2" charset="2"/>
              <a:buChar char="v"/>
            </a:pPr>
            <a:r>
              <a:rPr lang="en-US" altLang="en-US" sz="3000" dirty="0" smtClean="0">
                <a:solidFill>
                  <a:schemeClr val="tx2">
                    <a:lumMod val="50000"/>
                  </a:schemeClr>
                </a:solidFill>
              </a:rPr>
              <a:t>Immune to leadership changes</a:t>
            </a:r>
            <a:endParaRPr lang="en-US" altLang="en-US" sz="3000" dirty="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125728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idx="4294967295"/>
          </p:nvPr>
        </p:nvSpPr>
        <p:spPr>
          <a:xfrm>
            <a:off x="152400" y="0"/>
            <a:ext cx="8763000" cy="914400"/>
          </a:xfrm>
        </p:spPr>
        <p:txBody>
          <a:bodyPr>
            <a:normAutofit/>
          </a:bodyPr>
          <a:lstStyle/>
          <a:p>
            <a:pPr algn="ctr"/>
            <a:r>
              <a:rPr lang="en-US" altLang="en-US" b="1" dirty="0" smtClean="0">
                <a:solidFill>
                  <a:schemeClr val="bg2">
                    <a:lumMod val="20000"/>
                    <a:lumOff val="80000"/>
                  </a:schemeClr>
                </a:solidFill>
                <a:effectLst>
                  <a:outerShdw blurRad="38100" dist="38100" dir="2700000" algn="tl">
                    <a:srgbClr val="000000">
                      <a:alpha val="43137"/>
                    </a:srgbClr>
                  </a:outerShdw>
                </a:effectLst>
              </a:rPr>
              <a:t>Feedback</a:t>
            </a:r>
          </a:p>
        </p:txBody>
      </p:sp>
      <p:sp>
        <p:nvSpPr>
          <p:cNvPr id="6148" name="Rectangle 5"/>
          <p:cNvSpPr>
            <a:spLocks noGrp="1" noChangeArrowheads="1"/>
          </p:cNvSpPr>
          <p:nvPr>
            <p:ph type="body" sz="half" idx="4294967295"/>
          </p:nvPr>
        </p:nvSpPr>
        <p:spPr>
          <a:xfrm>
            <a:off x="489045" y="914400"/>
            <a:ext cx="8229600" cy="5029200"/>
          </a:xfrm>
        </p:spPr>
        <p:txBody>
          <a:bodyPr>
            <a:normAutofit/>
          </a:bodyPr>
          <a:lstStyle/>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APR is a great report</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Aligns well with the Chamber goals</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We should track hits and market the site</a:t>
            </a:r>
          </a:p>
          <a:p>
            <a:pPr marL="347663" indent="-347663">
              <a:buClr>
                <a:schemeClr val="tx1"/>
              </a:buClr>
              <a:buSzPct val="80000"/>
              <a:buFont typeface="Wingdings" panose="05000000000000000000" pitchFamily="2" charset="2"/>
              <a:buChar char="v"/>
            </a:pPr>
            <a:r>
              <a:rPr lang="en-US" altLang="en-US" sz="3200" dirty="0" smtClean="0">
                <a:solidFill>
                  <a:schemeClr val="tx2">
                    <a:lumMod val="50000"/>
                  </a:schemeClr>
                </a:solidFill>
              </a:rPr>
              <a:t>The report is an opportunity to highlight what we are doing right</a:t>
            </a:r>
          </a:p>
          <a:p>
            <a:pPr marL="347663" indent="-347663">
              <a:buClr>
                <a:schemeClr val="tx1"/>
              </a:buClr>
              <a:buSzPct val="80000"/>
              <a:buFont typeface="Wingdings" panose="05000000000000000000" pitchFamily="2" charset="2"/>
              <a:buChar char="v"/>
            </a:pPr>
            <a:endParaRPr lang="en-US" altLang="en-US" sz="3000" dirty="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3200" dirty="0" smtClean="0">
              <a:solidFill>
                <a:schemeClr val="tx2">
                  <a:lumMod val="50000"/>
                </a:schemeClr>
              </a:solidFill>
            </a:endParaRPr>
          </a:p>
          <a:p>
            <a:pPr marL="347663" indent="-347663">
              <a:buClr>
                <a:schemeClr val="tx1"/>
              </a:buClr>
              <a:buSzPct val="80000"/>
              <a:buFont typeface="Wingdings" panose="05000000000000000000" pitchFamily="2" charset="2"/>
              <a:buChar char="v"/>
            </a:pPr>
            <a:endParaRPr lang="en-US" altLang="en-US" sz="2800" dirty="0" smtClean="0">
              <a:solidFill>
                <a:schemeClr val="tx2">
                  <a:lumMod val="50000"/>
                </a:schemeClr>
              </a:solidFill>
            </a:endParaRPr>
          </a:p>
          <a:p>
            <a:endParaRPr lang="en-US" altLang="en-US" sz="2800" dirty="0">
              <a:latin typeface="Century Gothic" pitchFamily="28" charset="0"/>
            </a:endParaRPr>
          </a:p>
          <a:p>
            <a:pPr eaLnBrk="1" hangingPunct="1"/>
            <a:endParaRPr lang="en-US" altLang="en-US" sz="2800" dirty="0" smtClean="0">
              <a:latin typeface="Century Gothic" pitchFamily="28" charset="0"/>
            </a:endParaRPr>
          </a:p>
        </p:txBody>
      </p:sp>
    </p:spTree>
    <p:extLst>
      <p:ext uri="{BB962C8B-B14F-4D97-AF65-F5344CB8AC3E}">
        <p14:creationId xmlns:p14="http://schemas.microsoft.com/office/powerpoint/2010/main" val="29607121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4020</TotalTime>
  <Words>2379</Words>
  <Application>Microsoft Office PowerPoint</Application>
  <PresentationFormat>On-screen Show (4:3)</PresentationFormat>
  <Paragraphs>353</Paragraphs>
  <Slides>43</Slides>
  <Notes>25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Equity</vt:lpstr>
      <vt:lpstr>Albuquerque Progress Report: 2017 Stakeholder Meetings</vt:lpstr>
      <vt:lpstr>Albuquerque Progress Report: 2017 Stakeholder Meetings</vt:lpstr>
      <vt:lpstr>Meeting on March 14, 2017</vt:lpstr>
      <vt:lpstr>Goal Relationship</vt:lpstr>
      <vt:lpstr>Strategic Planning</vt:lpstr>
      <vt:lpstr>Sector Advocacy</vt:lpstr>
      <vt:lpstr>Connection Advocacy Network</vt:lpstr>
      <vt:lpstr>Cities they Aspire Towards</vt:lpstr>
      <vt:lpstr>Feedback</vt:lpstr>
      <vt:lpstr>Albuquerque Progress Report: 2017 Stakeholder Meetings</vt:lpstr>
      <vt:lpstr>Meeting on March 14, 2017</vt:lpstr>
      <vt:lpstr>Economic Vitality Goal</vt:lpstr>
      <vt:lpstr>Meaningful Measures?</vt:lpstr>
      <vt:lpstr>Alignment with Department Goals</vt:lpstr>
      <vt:lpstr>Key Strategies/Programs</vt:lpstr>
      <vt:lpstr>Key Strategies/Programs</vt:lpstr>
      <vt:lpstr>Recommendations</vt:lpstr>
      <vt:lpstr>Albuquerque Progress Report: 2017 Stakeholder Meetings</vt:lpstr>
      <vt:lpstr>                    CNM: Human and Family Development Goal </vt:lpstr>
      <vt:lpstr>CNM: Human and Family Development Goal</vt:lpstr>
      <vt:lpstr>CNM: Human and Family Development Goal</vt:lpstr>
      <vt:lpstr>CNM: Human and Family Development Goal</vt:lpstr>
      <vt:lpstr>CNM: Human and Family Development Goal</vt:lpstr>
      <vt:lpstr>CNM: Human and Family Development Goal</vt:lpstr>
      <vt:lpstr>CNM: Human and Family Development Goal</vt:lpstr>
      <vt:lpstr>CNM: Human and Family Development Goal</vt:lpstr>
      <vt:lpstr>Albuquerque Progress Report: 2017 Stakeholder Meetings</vt:lpstr>
      <vt:lpstr>Meeting on February 15, 2017</vt:lpstr>
      <vt:lpstr>Public Infrastructure Goal</vt:lpstr>
      <vt:lpstr>Meaningful Measures?</vt:lpstr>
      <vt:lpstr>Key Strategies/Programs</vt:lpstr>
      <vt:lpstr>Albuquerque Progress Report: 2017 Stakeholder Meetings</vt:lpstr>
      <vt:lpstr>Meeting on March 20, 2017</vt:lpstr>
      <vt:lpstr>Environmental Protection Goal</vt:lpstr>
      <vt:lpstr>Meaningful Measures?</vt:lpstr>
      <vt:lpstr>Alignment with Department Goals</vt:lpstr>
      <vt:lpstr>Key Strategies/Programs</vt:lpstr>
      <vt:lpstr>Key Strategies/Programs</vt:lpstr>
      <vt:lpstr>Goal 2 Public Safety – AFD, Beth </vt:lpstr>
      <vt:lpstr>Public Safety Goal</vt:lpstr>
      <vt:lpstr>PowerPoint Presentation</vt:lpstr>
      <vt:lpstr>PowerPoint Presentation</vt:lpstr>
      <vt:lpstr>PowerPoint Presentation</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Padilla-Jackson, Olivia</dc:creator>
  <cp:lastModifiedBy>Padilla-Jackson, Olivia</cp:lastModifiedBy>
  <cp:revision>81</cp:revision>
  <cp:lastPrinted>2015-03-09T16:33:11Z</cp:lastPrinted>
  <dcterms:created xsi:type="dcterms:W3CDTF">2015-03-05T17:28:06Z</dcterms:created>
  <dcterms:modified xsi:type="dcterms:W3CDTF">2017-04-11T19:43:20Z</dcterms:modified>
</cp:coreProperties>
</file>